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86" r:id="rId2"/>
  </p:sldMasterIdLst>
  <p:notesMasterIdLst>
    <p:notesMasterId r:id="rId15"/>
  </p:notesMasterIdLst>
  <p:sldIdLst>
    <p:sldId id="270" r:id="rId3"/>
    <p:sldId id="311" r:id="rId4"/>
    <p:sldId id="313" r:id="rId5"/>
    <p:sldId id="322" r:id="rId6"/>
    <p:sldId id="323" r:id="rId7"/>
    <p:sldId id="315" r:id="rId8"/>
    <p:sldId id="316" r:id="rId9"/>
    <p:sldId id="318" r:id="rId10"/>
    <p:sldId id="319" r:id="rId11"/>
    <p:sldId id="320" r:id="rId12"/>
    <p:sldId id="321" r:id="rId13"/>
    <p:sldId id="279" r:id="rId14"/>
  </p:sldIdLst>
  <p:sldSz cx="12192000" cy="6858000"/>
  <p:notesSz cx="6858000" cy="9144000"/>
  <p:embeddedFontLst>
    <p:embeddedFont>
      <p:font typeface="Cambria Math" panose="02040503050406030204" pitchFamily="18" charset="0"/>
      <p:regular r:id="rId16"/>
    </p:embeddedFont>
    <p:embeddedFont>
      <p:font typeface="Manrope" pitchFamily="2" charset="0"/>
      <p:regular r:id="rId17"/>
      <p:bold r:id="rId18"/>
      <p:italic r:id="rId19"/>
      <p:boldItalic r:id="rId20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2C53"/>
    <a:srgbClr val="E3E6EB"/>
    <a:srgbClr val="F3F3F3"/>
    <a:srgbClr val="D2D7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Stile medio 4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Stile medio 4 - Color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FABFCF23-3B69-468F-B69F-88F6DE6A72F2}" styleName="Stile medio 1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654" autoAdjust="0"/>
    <p:restoredTop sz="94660"/>
  </p:normalViewPr>
  <p:slideViewPr>
    <p:cSldViewPr snapToGrid="0" showGuides="1">
      <p:cViewPr>
        <p:scale>
          <a:sx n="110" d="100"/>
          <a:sy n="110" d="100"/>
        </p:scale>
        <p:origin x="512" y="44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A2F874-A982-4EC3-BD4B-BD59E32C66C1}" type="datetimeFigureOut">
              <a:rPr lang="it-IT" smtClean="0"/>
              <a:t>21/06/25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62F2E-6FDF-4A6B-AB76-08EC33B1253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7886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A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933319C-8AC5-4764-9981-AEA331D30C57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47A823-6861-4ED7-916A-EB4BF5CE6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08073"/>
            <a:ext cx="2163688" cy="840083"/>
          </a:xfrm>
        </p:spPr>
        <p:txBody>
          <a:bodyPr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86D3BA3-83F0-4C02-8636-ACA6EA9DF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79087-06BC-4846-8075-99F175278924}" type="datetime1">
              <a:rPr lang="it-IT" smtClean="0"/>
              <a:t>21/06/25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CB1FEA7-7590-4AD0-A0B1-480920690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5199BD-4F67-4AA1-A795-95C0BF54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7325048-9832-400A-BAC7-02B5977E3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2163762" cy="442912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2AF746B8-16B5-4251-938A-CD03C89D3C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16276" y="2060575"/>
            <a:ext cx="8640762" cy="4429125"/>
          </a:xfrm>
        </p:spPr>
        <p:txBody>
          <a:bodyPr/>
          <a:lstStyle>
            <a:lvl1pPr marL="342900" indent="-342900">
              <a:buFont typeface="+mj-lt"/>
              <a:buAutoNum type="arabicPeriod"/>
              <a:defRPr sz="1400" b="1">
                <a:solidFill>
                  <a:schemeClr val="tx2"/>
                </a:solidFill>
              </a:defRPr>
            </a:lvl1pPr>
            <a:lvl2pPr marL="360000" indent="0">
              <a:buFont typeface="+mj-lt"/>
              <a:buNone/>
              <a:defRPr sz="1400"/>
            </a:lvl2pPr>
            <a:lvl3pPr marL="1257300" indent="-3429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it-IT" dirty="0"/>
              <a:t>Titolo Sezione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endParaRPr lang="it-IT" dirty="0"/>
          </a:p>
          <a:p>
            <a:pPr lvl="0"/>
            <a:r>
              <a:rPr lang="it-IT" dirty="0"/>
              <a:t>Titolo Sezione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endParaRPr lang="it-IT" dirty="0"/>
          </a:p>
          <a:p>
            <a:pPr lvl="0"/>
            <a:r>
              <a:rPr lang="it-IT" dirty="0"/>
              <a:t>Titolo Sezione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81974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 testo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BA81B-9F42-43D8-AC40-3D22F61B5349}" type="datetime1">
              <a:rPr lang="it-IT" smtClean="0"/>
              <a:t>21/06/25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16275" y="2060575"/>
            <a:ext cx="8640762" cy="4429125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E3A4E093-361F-4C37-B47B-B067A8415F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4964" y="2060575"/>
            <a:ext cx="2601668" cy="4429125"/>
          </a:xfrm>
        </p:spPr>
        <p:txBody>
          <a:bodyPr/>
          <a:lstStyle>
            <a:lvl1pPr marL="342900" indent="-342900">
              <a:buAutoNum type="arabicPeriod"/>
              <a:defRPr b="1"/>
            </a:lvl1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/>
              <a:t>ipsum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70807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Ogget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11522075" cy="840083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5458E8-0508-42CF-A7E2-ABE84A71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2060576"/>
            <a:ext cx="11522075" cy="4146550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ED26-327D-46CF-AC86-309E520C5319}" type="datetime1">
              <a:rPr lang="it-IT" smtClean="0"/>
              <a:t>21/06/25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7" name="Segnaposto testo 11">
            <a:extLst>
              <a:ext uri="{FF2B5EF4-FFF2-40B4-BE49-F238E27FC236}">
                <a16:creationId xmlns:a16="http://schemas.microsoft.com/office/drawing/2014/main" id="{6924BD38-C241-45AE-9D16-9EE806C407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4962" y="6207125"/>
            <a:ext cx="11522076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7021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colonna _ testo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933319C-8AC5-4764-9981-AEA331D30C57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47A823-6861-4ED7-916A-EB4BF5CE6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808073"/>
            <a:ext cx="2163688" cy="840083"/>
          </a:xfr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86D3BA3-83F0-4C02-8636-ACA6EA9DF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0BC5D-6045-4B30-AC08-F07A23CB8A00}" type="datetime1">
              <a:rPr lang="it-IT" smtClean="0"/>
              <a:t>21/06/25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CB1FEA7-7590-4AD0-A0B1-480920690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5199BD-4F67-4AA1-A795-95C0BF54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7325048-9832-400A-BAC7-02B5977E3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2163762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1C0D3E2E-2AFC-47C5-ADBC-3E40FCEC1C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16275" y="2060575"/>
            <a:ext cx="8640763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1598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colonna _ oggetto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933319C-8AC5-4764-9981-AEA331D30C57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47A823-6861-4ED7-916A-EB4BF5CE6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808073"/>
            <a:ext cx="2163688" cy="840083"/>
          </a:xfr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86D3BA3-83F0-4C02-8636-ACA6EA9DF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22391-20C5-43F1-9C67-EA294DDAA5B0}" type="datetime1">
              <a:rPr lang="it-IT" smtClean="0"/>
              <a:t>21/06/25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CB1FEA7-7590-4AD0-A0B1-480920690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5199BD-4F67-4AA1-A795-95C0BF54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7325048-9832-400A-BAC7-02B5977E3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2163762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9B8341C8-2CFC-44BF-90C6-72E69DB8889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16275" y="2060575"/>
            <a:ext cx="8640762" cy="3997325"/>
          </a:xfrm>
          <a:noFill/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B32F2C4-840A-465D-B8D3-9DE2BF3FC6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16275" y="6207125"/>
            <a:ext cx="5232400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83577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sfondo colore _ oggetto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11522075" cy="840083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5458E8-0508-42CF-A7E2-ABE84A714D6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3" y="2060576"/>
            <a:ext cx="11522075" cy="4146550"/>
          </a:xfrm>
          <a:noFill/>
        </p:spPr>
        <p:txBody>
          <a:bodyPr/>
          <a:lstStyle>
            <a:lvl1pPr>
              <a:defRPr/>
            </a:lvl1pPr>
          </a:lstStyle>
          <a:p>
            <a:pPr lvl="0"/>
            <a:r>
              <a:rPr lang="it-IT" dirty="0"/>
              <a:t>Inserire testo / oggetto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1A91F-4D5A-4FCA-9ACC-19B0D20752BB}" type="datetime1">
              <a:rPr lang="it-IT" smtClean="0"/>
              <a:t>21/06/25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7" name="Segnaposto testo 11">
            <a:extLst>
              <a:ext uri="{FF2B5EF4-FFF2-40B4-BE49-F238E27FC236}">
                <a16:creationId xmlns:a16="http://schemas.microsoft.com/office/drawing/2014/main" id="{8E2D0317-6708-4FD8-83CC-23BC5CFD3B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4962" y="6207125"/>
            <a:ext cx="5232400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366600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immagine _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858C886A-46B2-4CBC-A989-B9F302647C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20316" y="0"/>
            <a:ext cx="6471684" cy="6489700"/>
          </a:xfrm>
          <a:noFill/>
        </p:spPr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12652"/>
            <a:ext cx="4705298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0F4BF-98A6-47C1-B67C-9B7FD254EC5E}" type="datetime1">
              <a:rPr lang="it-IT" smtClean="0"/>
              <a:t>21/06/25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3E84B02-C61F-4F06-B7D2-53B386310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2060575"/>
            <a:ext cx="4705299" cy="4429125"/>
          </a:xfrm>
        </p:spPr>
        <p:txBody>
          <a:bodyPr/>
          <a:lstStyle/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022925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immagine _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F578AB8-DC96-4BF4-9F97-D7DA508CF3E9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858C886A-46B2-4CBC-A989-B9F302647C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6120" y="812652"/>
            <a:ext cx="4355183" cy="5677048"/>
          </a:xfrm>
          <a:noFill/>
        </p:spPr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5192" y="812652"/>
            <a:ext cx="6021846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87A7C-C455-4D18-B626-6D8716A03C52}" type="datetime1">
              <a:rPr lang="it-IT" smtClean="0"/>
              <a:t>21/06/25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4BEA68D2-13D7-4E83-8B67-3B7D4B3EBF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35192" y="2060575"/>
            <a:ext cx="6021846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4004924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didascalia 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6120000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8051-5363-43F7-9F4C-A16947F6234B}" type="datetime1">
              <a:rPr lang="it-IT" smtClean="0"/>
              <a:t>21/06/25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3E84B02-C61F-4F06-B7D2-53B386310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2060575"/>
            <a:ext cx="6120000" cy="4429125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9" name="Segnaposto testo 11">
            <a:extLst>
              <a:ext uri="{FF2B5EF4-FFF2-40B4-BE49-F238E27FC236}">
                <a16:creationId xmlns:a16="http://schemas.microsoft.com/office/drawing/2014/main" id="{44C15745-FE91-4F85-912A-DE21BA99A8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31074" y="6207125"/>
            <a:ext cx="4525963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3" name="Segnaposto contenuto 10">
            <a:extLst>
              <a:ext uri="{FF2B5EF4-FFF2-40B4-BE49-F238E27FC236}">
                <a16:creationId xmlns:a16="http://schemas.microsoft.com/office/drawing/2014/main" id="{981C075B-AD13-4CF1-8E6F-EFDE96C16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331075" y="800100"/>
            <a:ext cx="4525963" cy="5407025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539323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didascalia 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812652"/>
            <a:ext cx="6120000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412B3-A24B-4CEC-BEDE-3238D9786273}" type="datetime1">
              <a:rPr lang="it-IT" smtClean="0"/>
              <a:t>21/06/25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3E84B02-C61F-4F06-B7D2-53B386310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2060575"/>
            <a:ext cx="6120000" cy="4429125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9" name="Segnaposto testo 11">
            <a:extLst>
              <a:ext uri="{FF2B5EF4-FFF2-40B4-BE49-F238E27FC236}">
                <a16:creationId xmlns:a16="http://schemas.microsoft.com/office/drawing/2014/main" id="{44C15745-FE91-4F85-912A-DE21BA99A8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31074" y="6207125"/>
            <a:ext cx="4525963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4" name="Segnaposto testo 11">
            <a:extLst>
              <a:ext uri="{FF2B5EF4-FFF2-40B4-BE49-F238E27FC236}">
                <a16:creationId xmlns:a16="http://schemas.microsoft.com/office/drawing/2014/main" id="{347D0FBD-1472-468C-84DA-540ADCCDF1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31074" y="3138105"/>
            <a:ext cx="4525963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8" name="Segnaposto contenuto 10">
            <a:extLst>
              <a:ext uri="{FF2B5EF4-FFF2-40B4-BE49-F238E27FC236}">
                <a16:creationId xmlns:a16="http://schemas.microsoft.com/office/drawing/2014/main" id="{AE654BE7-A245-475E-B2C5-2D5C0EA5B87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7331075" y="3867807"/>
            <a:ext cx="4525963" cy="2339318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19" name="Segnaposto contenuto 10">
            <a:extLst>
              <a:ext uri="{FF2B5EF4-FFF2-40B4-BE49-F238E27FC236}">
                <a16:creationId xmlns:a16="http://schemas.microsoft.com/office/drawing/2014/main" id="{C7FD40C7-9A42-4239-BA55-CFB8D43C528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331075" y="799291"/>
            <a:ext cx="4525963" cy="2339318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26210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didascalia 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08073"/>
            <a:ext cx="8640000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2FBA4-A8F8-430F-81BC-97093F7D1EB6}" type="datetime1">
              <a:rPr lang="it-IT" smtClean="0"/>
              <a:t>21/06/25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6"/>
            <a:ext cx="8640000" cy="761756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D48807E7-406F-46DA-A7FF-0C9752585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3234752"/>
            <a:ext cx="5423999" cy="2972374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9" name="Segnaposto testo 11">
            <a:extLst>
              <a:ext uri="{FF2B5EF4-FFF2-40B4-BE49-F238E27FC236}">
                <a16:creationId xmlns:a16="http://schemas.microsoft.com/office/drawing/2014/main" id="{833CAB92-1558-4E15-91D9-6F44CDF88B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4962" y="6207125"/>
            <a:ext cx="5423999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B0E56354-394B-4187-9F9C-3EC0AFE56EFB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63201" y="3234752"/>
            <a:ext cx="5423999" cy="2972374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11" name="Segnaposto testo 11">
            <a:extLst>
              <a:ext uri="{FF2B5EF4-FFF2-40B4-BE49-F238E27FC236}">
                <a16:creationId xmlns:a16="http://schemas.microsoft.com/office/drawing/2014/main" id="{FA2B0198-8A91-4620-9797-8C5B2DBFE1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63200" y="6207125"/>
            <a:ext cx="5423999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9731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B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812652"/>
            <a:ext cx="11522075" cy="84008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Indice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F51A2-547F-468F-86BE-81D5813631B1}" type="datetime1">
              <a:rPr lang="it-IT" smtClean="0"/>
              <a:t>21/06/25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D1CFA815-ACBE-4524-9331-D296F8E0F9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3054988"/>
            <a:ext cx="1890652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9" name="Segnaposto testo 7">
            <a:extLst>
              <a:ext uri="{FF2B5EF4-FFF2-40B4-BE49-F238E27FC236}">
                <a16:creationId xmlns:a16="http://schemas.microsoft.com/office/drawing/2014/main" id="{75158ADB-01E3-4A38-A321-CD450AEEEF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9865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10" name="Segnaposto testo 7">
            <a:extLst>
              <a:ext uri="{FF2B5EF4-FFF2-40B4-BE49-F238E27FC236}">
                <a16:creationId xmlns:a16="http://schemas.microsoft.com/office/drawing/2014/main" id="{C2B0DC0F-1C21-45C1-8F2A-00A6E13418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234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11" name="Segnaposto testo 7">
            <a:extLst>
              <a:ext uri="{FF2B5EF4-FFF2-40B4-BE49-F238E27FC236}">
                <a16:creationId xmlns:a16="http://schemas.microsoft.com/office/drawing/2014/main" id="{76250419-1EAD-4278-97B7-1BA8F075259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603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12" name="Segnaposto testo 7">
            <a:extLst>
              <a:ext uri="{FF2B5EF4-FFF2-40B4-BE49-F238E27FC236}">
                <a16:creationId xmlns:a16="http://schemas.microsoft.com/office/drawing/2014/main" id="{DCD9C49F-F44E-4E82-864B-742438DCAE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8972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  <a:br>
              <a:rPr lang="it-IT" dirty="0"/>
            </a:br>
            <a:endParaRPr lang="it-IT" dirty="0"/>
          </a:p>
        </p:txBody>
      </p:sp>
      <p:sp>
        <p:nvSpPr>
          <p:cNvPr id="13" name="Segnaposto testo 7">
            <a:extLst>
              <a:ext uri="{FF2B5EF4-FFF2-40B4-BE49-F238E27FC236}">
                <a16:creationId xmlns:a16="http://schemas.microsoft.com/office/drawing/2014/main" id="{7F91CD7E-BBFD-483F-A271-EC1D28C8A8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18" name="Segnaposto testo 7">
            <a:extLst>
              <a:ext uri="{FF2B5EF4-FFF2-40B4-BE49-F238E27FC236}">
                <a16:creationId xmlns:a16="http://schemas.microsoft.com/office/drawing/2014/main" id="{50290743-6926-46ED-BE46-501A4F78CC6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 rot="16200000">
            <a:off x="191706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01</a:t>
            </a:r>
          </a:p>
        </p:txBody>
      </p:sp>
      <p:sp>
        <p:nvSpPr>
          <p:cNvPr id="19" name="Segnaposto testo 7">
            <a:extLst>
              <a:ext uri="{FF2B5EF4-FFF2-40B4-BE49-F238E27FC236}">
                <a16:creationId xmlns:a16="http://schemas.microsoft.com/office/drawing/2014/main" id="{9AA91E9E-F4C5-4318-8BFC-5E627DF7F5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16200000">
            <a:off x="2324033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02</a:t>
            </a:r>
          </a:p>
        </p:txBody>
      </p:sp>
      <p:sp>
        <p:nvSpPr>
          <p:cNvPr id="20" name="Segnaposto testo 7">
            <a:extLst>
              <a:ext uri="{FF2B5EF4-FFF2-40B4-BE49-F238E27FC236}">
                <a16:creationId xmlns:a16="http://schemas.microsoft.com/office/drawing/2014/main" id="{D6F57CB6-9F04-49B6-939C-D13BA7FB06A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 rot="16200000">
            <a:off x="4515027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03</a:t>
            </a:r>
          </a:p>
        </p:txBody>
      </p:sp>
      <p:sp>
        <p:nvSpPr>
          <p:cNvPr id="21" name="Segnaposto testo 7">
            <a:extLst>
              <a:ext uri="{FF2B5EF4-FFF2-40B4-BE49-F238E27FC236}">
                <a16:creationId xmlns:a16="http://schemas.microsoft.com/office/drawing/2014/main" id="{6C01B50D-1661-4131-BCDF-441CC22144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 rot="16200000">
            <a:off x="6674762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04</a:t>
            </a:r>
          </a:p>
        </p:txBody>
      </p:sp>
      <p:sp>
        <p:nvSpPr>
          <p:cNvPr id="22" name="Segnaposto testo 7">
            <a:extLst>
              <a:ext uri="{FF2B5EF4-FFF2-40B4-BE49-F238E27FC236}">
                <a16:creationId xmlns:a16="http://schemas.microsoft.com/office/drawing/2014/main" id="{2D503613-5D8F-4B95-8EB3-13963149108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8846462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05</a:t>
            </a:r>
          </a:p>
        </p:txBody>
      </p:sp>
      <p:sp>
        <p:nvSpPr>
          <p:cNvPr id="23" name="Segnaposto testo 7">
            <a:extLst>
              <a:ext uri="{FF2B5EF4-FFF2-40B4-BE49-F238E27FC236}">
                <a16:creationId xmlns:a16="http://schemas.microsoft.com/office/drawing/2014/main" id="{D6AE53A6-5645-44EC-B619-20693E3FE5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49865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24" name="Segnaposto testo 7">
            <a:extLst>
              <a:ext uri="{FF2B5EF4-FFF2-40B4-BE49-F238E27FC236}">
                <a16:creationId xmlns:a16="http://schemas.microsoft.com/office/drawing/2014/main" id="{26F8B43E-3092-43FC-A7B0-45C3ACC71E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6234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25" name="Segnaposto testo 7">
            <a:extLst>
              <a:ext uri="{FF2B5EF4-FFF2-40B4-BE49-F238E27FC236}">
                <a16:creationId xmlns:a16="http://schemas.microsoft.com/office/drawing/2014/main" id="{96EAA45D-80FC-4DF6-AC23-808A2DB73D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2603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26" name="Segnaposto testo 7">
            <a:extLst>
              <a:ext uri="{FF2B5EF4-FFF2-40B4-BE49-F238E27FC236}">
                <a16:creationId xmlns:a16="http://schemas.microsoft.com/office/drawing/2014/main" id="{95E95A4E-A14D-4872-961D-4BFE57914A6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8972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56153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grafica _ 2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BAA8E8E9-CF16-408F-8D84-BC8F1DE0AE3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769E06E2-5F0D-4920-A3E9-64AE757EB613}"/>
              </a:ext>
            </a:extLst>
          </p:cNvPr>
          <p:cNvSpPr/>
          <p:nvPr userDrawn="1"/>
        </p:nvSpPr>
        <p:spPr>
          <a:xfrm>
            <a:off x="315427" y="709127"/>
            <a:ext cx="5780573" cy="578057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2313FBE5-F1C4-4411-B0A7-486C895AF990}"/>
              </a:ext>
            </a:extLst>
          </p:cNvPr>
          <p:cNvSpPr/>
          <p:nvPr userDrawn="1"/>
        </p:nvSpPr>
        <p:spPr>
          <a:xfrm>
            <a:off x="6096000" y="709127"/>
            <a:ext cx="5780573" cy="578057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4791D-004C-4042-9E42-AE5596EA986A}" type="datetime1">
              <a:rPr lang="it-IT" smtClean="0"/>
              <a:t>21/06/25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04950" y="2887039"/>
            <a:ext cx="3400570" cy="210620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2" name="Segnaposto testo 6">
            <a:extLst>
              <a:ext uri="{FF2B5EF4-FFF2-40B4-BE49-F238E27FC236}">
                <a16:creationId xmlns:a16="http://schemas.microsoft.com/office/drawing/2014/main" id="{58D49EF2-5E35-412C-A5DD-2A6A604FC3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79792" y="2887039"/>
            <a:ext cx="3400570" cy="210620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2E32AEAB-53EF-4B9D-AE36-D26FBF01B4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04950" y="2239963"/>
            <a:ext cx="3400425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6" name="Segnaposto testo 9">
            <a:extLst>
              <a:ext uri="{FF2B5EF4-FFF2-40B4-BE49-F238E27FC236}">
                <a16:creationId xmlns:a16="http://schemas.microsoft.com/office/drawing/2014/main" id="{8BDCC8A1-442C-4890-928F-754837D401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79792" y="2239963"/>
            <a:ext cx="3400425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18431287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grafica _ 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8FDE2-2AE8-4B16-AA2B-885D854F5392}" type="datetime1">
              <a:rPr lang="it-IT" smtClean="0"/>
              <a:t>21/06/25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8620" y="2887039"/>
            <a:ext cx="3100906" cy="360266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2E32AEAB-53EF-4B9D-AE36-D26FBF01B4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643" y="2239963"/>
            <a:ext cx="3100906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66F22CF-5ACC-4388-97EC-12C4EE01108C}"/>
              </a:ext>
            </a:extLst>
          </p:cNvPr>
          <p:cNvCxnSpPr>
            <a:cxnSpLocks/>
          </p:cNvCxnSpPr>
          <p:nvPr userDrawn="1"/>
        </p:nvCxnSpPr>
        <p:spPr>
          <a:xfrm>
            <a:off x="4176734" y="0"/>
            <a:ext cx="0" cy="6858000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769E06E2-5F0D-4920-A3E9-64AE757EB613}"/>
              </a:ext>
            </a:extLst>
          </p:cNvPr>
          <p:cNvSpPr/>
          <p:nvPr userDrawn="1"/>
        </p:nvSpPr>
        <p:spPr>
          <a:xfrm>
            <a:off x="315425" y="2637317"/>
            <a:ext cx="3846583" cy="384658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D84D0C32-E3D9-4D1A-A1D4-7F677E11FBAC}"/>
              </a:ext>
            </a:extLst>
          </p:cNvPr>
          <p:cNvSpPr/>
          <p:nvPr userDrawn="1"/>
        </p:nvSpPr>
        <p:spPr>
          <a:xfrm>
            <a:off x="8017486" y="2637317"/>
            <a:ext cx="3846583" cy="384658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20D1A14F-932F-4BEF-AF0D-4A0850EA5900}"/>
              </a:ext>
            </a:extLst>
          </p:cNvPr>
          <p:cNvSpPr/>
          <p:nvPr userDrawn="1"/>
        </p:nvSpPr>
        <p:spPr>
          <a:xfrm>
            <a:off x="4175247" y="2637317"/>
            <a:ext cx="3846583" cy="384658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/>
          </a:p>
        </p:txBody>
      </p: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175274AF-A160-4234-871A-D8C5B0DF011E}"/>
              </a:ext>
            </a:extLst>
          </p:cNvPr>
          <p:cNvCxnSpPr>
            <a:cxnSpLocks/>
          </p:cNvCxnSpPr>
          <p:nvPr userDrawn="1"/>
        </p:nvCxnSpPr>
        <p:spPr>
          <a:xfrm>
            <a:off x="8027765" y="0"/>
            <a:ext cx="0" cy="6858000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egnaposto testo 6">
            <a:extLst>
              <a:ext uri="{FF2B5EF4-FFF2-40B4-BE49-F238E27FC236}">
                <a16:creationId xmlns:a16="http://schemas.microsoft.com/office/drawing/2014/main" id="{0C5DB749-C07B-4557-8B31-C5C44DDA99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51535" y="2887039"/>
            <a:ext cx="3100906" cy="360266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31" name="Segnaposto testo 9">
            <a:extLst>
              <a:ext uri="{FF2B5EF4-FFF2-40B4-BE49-F238E27FC236}">
                <a16:creationId xmlns:a16="http://schemas.microsoft.com/office/drawing/2014/main" id="{642D4EEC-FAC4-4C46-BB9F-3BA54588E4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51558" y="2239963"/>
            <a:ext cx="3100906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32" name="Segnaposto testo 6">
            <a:extLst>
              <a:ext uri="{FF2B5EF4-FFF2-40B4-BE49-F238E27FC236}">
                <a16:creationId xmlns:a16="http://schemas.microsoft.com/office/drawing/2014/main" id="{8310C023-87FF-43B4-9428-3E2652BDB8F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76189" y="2887039"/>
            <a:ext cx="3100906" cy="360266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33" name="Segnaposto testo 9">
            <a:extLst>
              <a:ext uri="{FF2B5EF4-FFF2-40B4-BE49-F238E27FC236}">
                <a16:creationId xmlns:a16="http://schemas.microsoft.com/office/drawing/2014/main" id="{0FB8C8B8-D4F7-4669-8F3B-F456A7ECFC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76212" y="2239963"/>
            <a:ext cx="3100906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6309948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grafica _ 4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BD9-9B61-44E2-8710-9FE19EE74CE1}" type="datetime1">
              <a:rPr lang="it-IT" smtClean="0"/>
              <a:t>21/06/25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8620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2E32AEAB-53EF-4B9D-AE36-D26FBF01B4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643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BAA8E8E9-CF16-408F-8D84-BC8F1DE0AE3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-24549"/>
            <a:ext cx="0" cy="6882549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769E06E2-5F0D-4920-A3E9-64AE757EB613}"/>
              </a:ext>
            </a:extLst>
          </p:cNvPr>
          <p:cNvSpPr/>
          <p:nvPr userDrawn="1"/>
        </p:nvSpPr>
        <p:spPr>
          <a:xfrm>
            <a:off x="339511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66F22CF-5ACC-4388-97EC-12C4EE01108C}"/>
              </a:ext>
            </a:extLst>
          </p:cNvPr>
          <p:cNvCxnSpPr>
            <a:cxnSpLocks/>
          </p:cNvCxnSpPr>
          <p:nvPr userDrawn="1"/>
        </p:nvCxnSpPr>
        <p:spPr>
          <a:xfrm>
            <a:off x="3216275" y="-24549"/>
            <a:ext cx="0" cy="6882549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9EF945E3-FEE2-40A3-82CD-7811BFD88746}"/>
              </a:ext>
            </a:extLst>
          </p:cNvPr>
          <p:cNvCxnSpPr>
            <a:cxnSpLocks/>
          </p:cNvCxnSpPr>
          <p:nvPr userDrawn="1"/>
        </p:nvCxnSpPr>
        <p:spPr>
          <a:xfrm>
            <a:off x="8969803" y="-24549"/>
            <a:ext cx="0" cy="6882549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egnaposto testo 6">
            <a:extLst>
              <a:ext uri="{FF2B5EF4-FFF2-40B4-BE49-F238E27FC236}">
                <a16:creationId xmlns:a16="http://schemas.microsoft.com/office/drawing/2014/main" id="{4DA14660-E3DE-4786-8628-2BDB623B542F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3414561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22" name="Segnaposto testo 9">
            <a:extLst>
              <a:ext uri="{FF2B5EF4-FFF2-40B4-BE49-F238E27FC236}">
                <a16:creationId xmlns:a16="http://schemas.microsoft.com/office/drawing/2014/main" id="{38062A0A-3D00-4F2E-A78C-520C7A8814B0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3414584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23" name="Segnaposto testo 6">
            <a:extLst>
              <a:ext uri="{FF2B5EF4-FFF2-40B4-BE49-F238E27FC236}">
                <a16:creationId xmlns:a16="http://schemas.microsoft.com/office/drawing/2014/main" id="{3FA3924C-C133-43D4-9617-6E7333D996FB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250229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24" name="Segnaposto testo 9">
            <a:extLst>
              <a:ext uri="{FF2B5EF4-FFF2-40B4-BE49-F238E27FC236}">
                <a16:creationId xmlns:a16="http://schemas.microsoft.com/office/drawing/2014/main" id="{4F293ED1-7D64-49B8-81A0-5F5FB11E3592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250252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25" name="Segnaposto testo 6">
            <a:extLst>
              <a:ext uri="{FF2B5EF4-FFF2-40B4-BE49-F238E27FC236}">
                <a16:creationId xmlns:a16="http://schemas.microsoft.com/office/drawing/2014/main" id="{34980872-E501-48A5-8B13-B7016BEEE029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9157816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26" name="Segnaposto testo 9">
            <a:extLst>
              <a:ext uri="{FF2B5EF4-FFF2-40B4-BE49-F238E27FC236}">
                <a16:creationId xmlns:a16="http://schemas.microsoft.com/office/drawing/2014/main" id="{7359F283-E0AA-4871-A428-A58C8F3F0AAC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9157839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101D1BE9-9067-430D-A318-4BC1405F006A}"/>
              </a:ext>
            </a:extLst>
          </p:cNvPr>
          <p:cNvSpPr/>
          <p:nvPr userDrawn="1"/>
        </p:nvSpPr>
        <p:spPr>
          <a:xfrm>
            <a:off x="3223388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F88114C5-1930-4807-8B76-4565A5FFB9B5}"/>
              </a:ext>
            </a:extLst>
          </p:cNvPr>
          <p:cNvSpPr/>
          <p:nvPr userDrawn="1"/>
        </p:nvSpPr>
        <p:spPr>
          <a:xfrm>
            <a:off x="6089680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E2D6333A-9B81-4325-A926-22F5E403D75F}"/>
              </a:ext>
            </a:extLst>
          </p:cNvPr>
          <p:cNvSpPr/>
          <p:nvPr userDrawn="1"/>
        </p:nvSpPr>
        <p:spPr>
          <a:xfrm>
            <a:off x="8964764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23410402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Evidenza _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1325365"/>
            <a:ext cx="11522075" cy="4222679"/>
          </a:xfrm>
        </p:spPr>
        <p:txBody>
          <a:bodyPr anchor="ctr"/>
          <a:lstStyle>
            <a:lvl1pPr>
              <a:defRPr sz="4000" b="0"/>
            </a:lvl1pPr>
          </a:lstStyle>
          <a:p>
            <a:r>
              <a:rPr lang="it-IT" dirty="0"/>
              <a:t>Inserire testo in evidenza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97587-D816-4137-96FE-D3AC0251E137}" type="datetime1">
              <a:rPr lang="it-IT" smtClean="0"/>
              <a:t>21/06/25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6FCB4558-5B0B-4E68-99C0-73044CD4F7EE}"/>
              </a:ext>
            </a:extLst>
          </p:cNvPr>
          <p:cNvSpPr/>
          <p:nvPr userDrawn="1"/>
        </p:nvSpPr>
        <p:spPr>
          <a:xfrm>
            <a:off x="-1366766" y="1325366"/>
            <a:ext cx="4222679" cy="4222679"/>
          </a:xfrm>
          <a:prstGeom prst="ellipse">
            <a:avLst/>
          </a:prstGeom>
          <a:noFill/>
          <a:ln w="9525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CD3E5C6-1FD7-4A9E-A65F-282056577FB3}"/>
              </a:ext>
            </a:extLst>
          </p:cNvPr>
          <p:cNvCxnSpPr>
            <a:cxnSpLocks/>
          </p:cNvCxnSpPr>
          <p:nvPr userDrawn="1"/>
        </p:nvCxnSpPr>
        <p:spPr>
          <a:xfrm>
            <a:off x="0" y="1325366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D9DB920E-F5AB-4AF8-BFFC-D380A2D7FEAE}"/>
              </a:ext>
            </a:extLst>
          </p:cNvPr>
          <p:cNvCxnSpPr>
            <a:cxnSpLocks/>
          </p:cNvCxnSpPr>
          <p:nvPr userDrawn="1"/>
        </p:nvCxnSpPr>
        <p:spPr>
          <a:xfrm>
            <a:off x="0" y="5548045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028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Evidenza _ 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771" y="1775639"/>
            <a:ext cx="10664455" cy="2317896"/>
          </a:xfrm>
          <a:ln>
            <a:noFill/>
          </a:ln>
        </p:spPr>
        <p:txBody>
          <a:bodyPr anchor="b"/>
          <a:lstStyle>
            <a:lvl1pPr algn="ctr"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testo in evidenza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82207B-0F7A-4EA0-A81E-7849CE893C18}" type="datetime1">
              <a:rPr lang="it-IT" smtClean="0"/>
              <a:t>21/06/25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6FCB4558-5B0B-4E68-99C0-73044CD4F7EE}"/>
              </a:ext>
            </a:extLst>
          </p:cNvPr>
          <p:cNvSpPr/>
          <p:nvPr userDrawn="1"/>
        </p:nvSpPr>
        <p:spPr>
          <a:xfrm>
            <a:off x="3233122" y="757946"/>
            <a:ext cx="5725755" cy="5725755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CD3E5C6-1FD7-4A9E-A65F-282056577FB3}"/>
              </a:ext>
            </a:extLst>
          </p:cNvPr>
          <p:cNvCxnSpPr>
            <a:cxnSpLocks/>
          </p:cNvCxnSpPr>
          <p:nvPr userDrawn="1"/>
        </p:nvCxnSpPr>
        <p:spPr>
          <a:xfrm>
            <a:off x="0" y="729943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D9DB920E-F5AB-4AF8-BFFC-D380A2D7FEAE}"/>
              </a:ext>
            </a:extLst>
          </p:cNvPr>
          <p:cNvCxnSpPr>
            <a:cxnSpLocks/>
          </p:cNvCxnSpPr>
          <p:nvPr userDrawn="1"/>
        </p:nvCxnSpPr>
        <p:spPr>
          <a:xfrm>
            <a:off x="0" y="6483710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5FA801A9-B23D-4656-8AFA-3E413EDFA6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3588" y="4536830"/>
            <a:ext cx="10664825" cy="60190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61244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A">
    <p:bg>
      <p:bgPr>
        <a:gradFill>
          <a:gsLst>
            <a:gs pos="0">
              <a:schemeClr val="tx1"/>
            </a:gs>
            <a:gs pos="100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ma / Titolo / Docente  |  00. 00. 0000">
            <a:extLst>
              <a:ext uri="{FF2B5EF4-FFF2-40B4-BE49-F238E27FC236}">
                <a16:creationId xmlns:a16="http://schemas.microsoft.com/office/drawing/2014/main" id="{99FF4CA3-BA67-0511-3FE3-11769597A30E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>
              <a:lnSpc>
                <a:spcPct val="100000"/>
              </a:lnSpc>
              <a:defRPr sz="1200">
                <a:solidFill>
                  <a:srgbClr val="FFFFFF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3" name="Titolo 5">
            <a:extLst>
              <a:ext uri="{FF2B5EF4-FFF2-40B4-BE49-F238E27FC236}">
                <a16:creationId xmlns:a16="http://schemas.microsoft.com/office/drawing/2014/main" id="{5660309B-4011-4FF9-71E9-5BC51EF56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2853390"/>
            <a:ext cx="6768473" cy="2324100"/>
          </a:xfrm>
        </p:spPr>
        <p:txBody>
          <a:bodyPr lIns="0" tIns="360000" rIns="0" bIns="0" anchor="t"/>
          <a:lstStyle>
            <a:lvl1pPr>
              <a:defRPr lang="it-IT" dirty="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" name="Cerchio">
            <a:extLst>
              <a:ext uri="{FF2B5EF4-FFF2-40B4-BE49-F238E27FC236}">
                <a16:creationId xmlns:a16="http://schemas.microsoft.com/office/drawing/2014/main" id="{5F9D2376-F92C-70CC-7E4A-0F195E3EA543}"/>
              </a:ext>
            </a:extLst>
          </p:cNvPr>
          <p:cNvSpPr/>
          <p:nvPr userDrawn="1"/>
        </p:nvSpPr>
        <p:spPr>
          <a:xfrm rot="10800000">
            <a:off x="7559558" y="-1156784"/>
            <a:ext cx="4010434" cy="4010172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368"/>
                </a:srgbClr>
              </a:gs>
              <a:gs pos="13661">
                <a:srgbClr val="8896A9">
                  <a:alpha val="15184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6" name="Cerchio">
            <a:extLst>
              <a:ext uri="{FF2B5EF4-FFF2-40B4-BE49-F238E27FC236}">
                <a16:creationId xmlns:a16="http://schemas.microsoft.com/office/drawing/2014/main" id="{A0BCD1D3-187F-0F81-48F7-30E4CB14B416}"/>
              </a:ext>
            </a:extLst>
          </p:cNvPr>
          <p:cNvSpPr/>
          <p:nvPr userDrawn="1"/>
        </p:nvSpPr>
        <p:spPr>
          <a:xfrm>
            <a:off x="7559558" y="2853390"/>
            <a:ext cx="4010432" cy="4010171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000"/>
                </a:srgbClr>
              </a:gs>
              <a:gs pos="13661">
                <a:srgbClr val="8896A9">
                  <a:alpha val="14846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>
                    <a:alpha val="20092"/>
                  </a:srgb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2B7B3A0A-3A1B-42DE-B9AE-23655BAD3745}"/>
              </a:ext>
            </a:extLst>
          </p:cNvPr>
          <p:cNvCxnSpPr>
            <a:cxnSpLocks/>
          </p:cNvCxnSpPr>
          <p:nvPr userDrawn="1"/>
        </p:nvCxnSpPr>
        <p:spPr>
          <a:xfrm>
            <a:off x="11569992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D11F552-5459-4905-94FE-760C82166453}"/>
              </a:ext>
            </a:extLst>
          </p:cNvPr>
          <p:cNvCxnSpPr>
            <a:cxnSpLocks/>
          </p:cNvCxnSpPr>
          <p:nvPr userDrawn="1"/>
        </p:nvCxnSpPr>
        <p:spPr>
          <a:xfrm>
            <a:off x="7559558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FD66269-DBF7-485E-8F18-092A9E8BABC4}"/>
              </a:ext>
            </a:extLst>
          </p:cNvPr>
          <p:cNvCxnSpPr>
            <a:cxnSpLocks/>
          </p:cNvCxnSpPr>
          <p:nvPr userDrawn="1"/>
        </p:nvCxnSpPr>
        <p:spPr>
          <a:xfrm>
            <a:off x="0" y="2853390"/>
            <a:ext cx="12192000" cy="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96DD59D6-FA30-4BBD-9323-B5B02742E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856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">
    <p:bg>
      <p:bgPr>
        <a:gradFill>
          <a:gsLst>
            <a:gs pos="0">
              <a:schemeClr val="tx1"/>
            </a:gs>
            <a:gs pos="100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e 35">
            <a:extLst>
              <a:ext uri="{FF2B5EF4-FFF2-40B4-BE49-F238E27FC236}">
                <a16:creationId xmlns:a16="http://schemas.microsoft.com/office/drawing/2014/main" id="{51B3AA80-97EC-50CB-4FE0-29FF43A159AF}"/>
              </a:ext>
            </a:extLst>
          </p:cNvPr>
          <p:cNvSpPr/>
          <p:nvPr userDrawn="1"/>
        </p:nvSpPr>
        <p:spPr>
          <a:xfrm>
            <a:off x="2609" y="-5443635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100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0F01AAD3-5366-6929-C4BA-2E51CD3F31D4}"/>
              </a:ext>
            </a:extLst>
          </p:cNvPr>
          <p:cNvSpPr/>
          <p:nvPr userDrawn="1"/>
        </p:nvSpPr>
        <p:spPr>
          <a:xfrm rot="19314398">
            <a:off x="2609" y="5468773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0301"/>
                </a:schemeClr>
              </a:gs>
              <a:gs pos="82000">
                <a:schemeClr val="accent3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Linea">
            <a:extLst>
              <a:ext uri="{FF2B5EF4-FFF2-40B4-BE49-F238E27FC236}">
                <a16:creationId xmlns:a16="http://schemas.microsoft.com/office/drawing/2014/main" id="{2889EA06-D03D-AD37-B610-762B18DC9D96}"/>
              </a:ext>
            </a:extLst>
          </p:cNvPr>
          <p:cNvSpPr/>
          <p:nvPr userDrawn="1"/>
        </p:nvSpPr>
        <p:spPr>
          <a:xfrm rot="10800000" flipH="1">
            <a:off x="10895557" y="1057"/>
            <a:ext cx="1" cy="6855889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399" tIns="25399" rIns="25399" bIns="25399" anchor="ctr"/>
          <a:lstStyle/>
          <a:p>
            <a:endParaRPr sz="1200" dirty="0">
              <a:latin typeface="Manrope" pitchFamily="2" charset="0"/>
            </a:endParaRPr>
          </a:p>
        </p:txBody>
      </p:sp>
      <p:sp>
        <p:nvSpPr>
          <p:cNvPr id="11" name="Linea">
            <a:extLst>
              <a:ext uri="{FF2B5EF4-FFF2-40B4-BE49-F238E27FC236}">
                <a16:creationId xmlns:a16="http://schemas.microsoft.com/office/drawing/2014/main" id="{1C01A8D5-245E-26D8-2ECA-82D4764647AF}"/>
              </a:ext>
            </a:extLst>
          </p:cNvPr>
          <p:cNvSpPr/>
          <p:nvPr userDrawn="1"/>
        </p:nvSpPr>
        <p:spPr>
          <a:xfrm rot="10800000">
            <a:off x="-3064" y="5436688"/>
            <a:ext cx="12198128" cy="1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399" tIns="25399" rIns="25399" bIns="25399" anchor="ctr"/>
          <a:lstStyle/>
          <a:p>
            <a:endParaRPr sz="1200" dirty="0">
              <a:latin typeface="Manrope" pitchFamily="2" charset="0"/>
            </a:endParaRPr>
          </a:p>
        </p:txBody>
      </p:sp>
      <p:sp>
        <p:nvSpPr>
          <p:cNvPr id="24" name="Titolo 5">
            <a:extLst>
              <a:ext uri="{FF2B5EF4-FFF2-40B4-BE49-F238E27FC236}">
                <a16:creationId xmlns:a16="http://schemas.microsoft.com/office/drawing/2014/main" id="{7A3C36CA-9D5D-490C-3E31-571AF7EC5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76" y="2970949"/>
            <a:ext cx="10297220" cy="1979441"/>
          </a:xfrm>
          <a:prstGeom prst="rect">
            <a:avLst/>
          </a:prstGeom>
        </p:spPr>
        <p:txBody>
          <a:bodyPr lIns="0" tIns="360000" rIns="0" bIns="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25" name="Tema / Titolo / Docente  |  00. 00. 0000">
            <a:extLst>
              <a:ext uri="{FF2B5EF4-FFF2-40B4-BE49-F238E27FC236}">
                <a16:creationId xmlns:a16="http://schemas.microsoft.com/office/drawing/2014/main" id="{A4A528BE-7AD2-13B5-15DC-484153FDCFB1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606C5E15-79D3-4DBA-B886-216D082B12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012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">
    <p:bg>
      <p:bgPr>
        <a:gradFill>
          <a:gsLst>
            <a:gs pos="68000">
              <a:schemeClr val="accent3"/>
            </a:gs>
            <a:gs pos="100000">
              <a:schemeClr val="bg1"/>
            </a:gs>
            <a:gs pos="27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">
            <a:extLst>
              <a:ext uri="{FF2B5EF4-FFF2-40B4-BE49-F238E27FC236}">
                <a16:creationId xmlns:a16="http://schemas.microsoft.com/office/drawing/2014/main" id="{5904BB58-3F14-9C88-2C51-FC53AD74ECDB}"/>
              </a:ext>
            </a:extLst>
          </p:cNvPr>
          <p:cNvSpPr/>
          <p:nvPr userDrawn="1"/>
        </p:nvSpPr>
        <p:spPr>
          <a:xfrm>
            <a:off x="-13900" y="5890078"/>
            <a:ext cx="12220596" cy="978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grpSp>
        <p:nvGrpSpPr>
          <p:cNvPr id="35" name="Raggruppa">
            <a:extLst>
              <a:ext uri="{FF2B5EF4-FFF2-40B4-BE49-F238E27FC236}">
                <a16:creationId xmlns:a16="http://schemas.microsoft.com/office/drawing/2014/main" id="{10E0AFDC-3F66-1CFB-E987-27D87A91FC3E}"/>
              </a:ext>
            </a:extLst>
          </p:cNvPr>
          <p:cNvGrpSpPr/>
          <p:nvPr userDrawn="1"/>
        </p:nvGrpSpPr>
        <p:grpSpPr>
          <a:xfrm>
            <a:off x="2454737" y="6112429"/>
            <a:ext cx="774301" cy="512711"/>
            <a:chOff x="55030" y="-1"/>
            <a:chExt cx="1548497" cy="1025419"/>
          </a:xfrm>
        </p:grpSpPr>
        <p:sp>
          <p:nvSpPr>
            <p:cNvPr id="36" name="Dicitura 01">
              <a:extLst>
                <a:ext uri="{FF2B5EF4-FFF2-40B4-BE49-F238E27FC236}">
                  <a16:creationId xmlns:a16="http://schemas.microsoft.com/office/drawing/2014/main" id="{10073F5C-DD0F-6D06-4F37-6385373A1AB7}"/>
                </a:ext>
              </a:extLst>
            </p:cNvPr>
            <p:cNvSpPr txBox="1"/>
            <p:nvPr/>
          </p:nvSpPr>
          <p:spPr>
            <a:xfrm>
              <a:off x="55030" y="102541"/>
              <a:ext cx="1391313" cy="48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200">
                  <a:solidFill>
                    <a:srgbClr val="102C53"/>
                  </a:solidFill>
                </a:defRPr>
              </a:lvl1pPr>
            </a:lstStyle>
            <a:p>
              <a:r>
                <a:rPr sz="900" b="1" dirty="0" err="1">
                  <a:latin typeface="Manrope" pitchFamily="2" charset="0"/>
                </a:rPr>
                <a:t>Dicitura</a:t>
              </a:r>
              <a:r>
                <a:rPr sz="900" b="1" dirty="0">
                  <a:latin typeface="Manrope" pitchFamily="2" charset="0"/>
                </a:rPr>
                <a:t> 01</a:t>
              </a:r>
            </a:p>
          </p:txBody>
        </p:sp>
        <p:sp>
          <p:nvSpPr>
            <p:cNvPr id="37" name="Linea">
              <a:extLst>
                <a:ext uri="{FF2B5EF4-FFF2-40B4-BE49-F238E27FC236}">
                  <a16:creationId xmlns:a16="http://schemas.microsoft.com/office/drawing/2014/main" id="{A2D93BEA-CDAB-B761-4314-7A4D96C6DDEB}"/>
                </a:ext>
              </a:extLst>
            </p:cNvPr>
            <p:cNvSpPr/>
            <p:nvPr/>
          </p:nvSpPr>
          <p:spPr>
            <a:xfrm flipV="1">
              <a:off x="1603526" y="-1"/>
              <a:ext cx="1" cy="1025419"/>
            </a:xfrm>
            <a:prstGeom prst="line">
              <a:avLst/>
            </a:prstGeom>
            <a:noFill/>
            <a:ln w="9525" cap="flat">
              <a:solidFill>
                <a:srgbClr val="102C5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338" dirty="0">
                <a:latin typeface="Manrope" pitchFamily="2" charset="0"/>
              </a:endParaRPr>
            </a:p>
          </p:txBody>
        </p:sp>
      </p:grpSp>
      <p:grpSp>
        <p:nvGrpSpPr>
          <p:cNvPr id="38" name="Raggruppa">
            <a:extLst>
              <a:ext uri="{FF2B5EF4-FFF2-40B4-BE49-F238E27FC236}">
                <a16:creationId xmlns:a16="http://schemas.microsoft.com/office/drawing/2014/main" id="{56DCEED6-6F0E-CCBB-2279-C15A32771039}"/>
              </a:ext>
            </a:extLst>
          </p:cNvPr>
          <p:cNvGrpSpPr/>
          <p:nvPr userDrawn="1"/>
        </p:nvGrpSpPr>
        <p:grpSpPr>
          <a:xfrm>
            <a:off x="6067169" y="6112429"/>
            <a:ext cx="790072" cy="512711"/>
            <a:chOff x="70058" y="-1"/>
            <a:chExt cx="1580036" cy="1025419"/>
          </a:xfrm>
        </p:grpSpPr>
        <p:sp>
          <p:nvSpPr>
            <p:cNvPr id="39" name="Dicitura 02">
              <a:extLst>
                <a:ext uri="{FF2B5EF4-FFF2-40B4-BE49-F238E27FC236}">
                  <a16:creationId xmlns:a16="http://schemas.microsoft.com/office/drawing/2014/main" id="{65F304E2-7E9C-B774-6D16-605FDABF18A3}"/>
                </a:ext>
              </a:extLst>
            </p:cNvPr>
            <p:cNvSpPr txBox="1"/>
            <p:nvPr/>
          </p:nvSpPr>
          <p:spPr>
            <a:xfrm>
              <a:off x="70058" y="102541"/>
              <a:ext cx="1426577" cy="48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200">
                  <a:solidFill>
                    <a:srgbClr val="102C53"/>
                  </a:solidFill>
                </a:defRPr>
              </a:lvl1pPr>
            </a:lstStyle>
            <a:p>
              <a:r>
                <a:rPr sz="900" b="1" dirty="0" err="1">
                  <a:latin typeface="Manrope" pitchFamily="2" charset="0"/>
                </a:rPr>
                <a:t>Dicitura</a:t>
              </a:r>
              <a:r>
                <a:rPr sz="900" b="1" dirty="0">
                  <a:latin typeface="Manrope" pitchFamily="2" charset="0"/>
                </a:rPr>
                <a:t> 02</a:t>
              </a:r>
            </a:p>
          </p:txBody>
        </p:sp>
        <p:sp>
          <p:nvSpPr>
            <p:cNvPr id="40" name="Linea">
              <a:extLst>
                <a:ext uri="{FF2B5EF4-FFF2-40B4-BE49-F238E27FC236}">
                  <a16:creationId xmlns:a16="http://schemas.microsoft.com/office/drawing/2014/main" id="{0D3513D8-03DF-07FB-C95C-75AB43EA944A}"/>
                </a:ext>
              </a:extLst>
            </p:cNvPr>
            <p:cNvSpPr/>
            <p:nvPr/>
          </p:nvSpPr>
          <p:spPr>
            <a:xfrm flipV="1">
              <a:off x="1650093" y="-1"/>
              <a:ext cx="1" cy="1025419"/>
            </a:xfrm>
            <a:prstGeom prst="line">
              <a:avLst/>
            </a:prstGeom>
            <a:noFill/>
            <a:ln w="9525" cap="flat">
              <a:solidFill>
                <a:srgbClr val="102C5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338" dirty="0">
                <a:latin typeface="Manrope" pitchFamily="2" charset="0"/>
              </a:endParaRPr>
            </a:p>
          </p:txBody>
        </p:sp>
      </p:grpSp>
      <p:grpSp>
        <p:nvGrpSpPr>
          <p:cNvPr id="41" name="Raggruppa">
            <a:extLst>
              <a:ext uri="{FF2B5EF4-FFF2-40B4-BE49-F238E27FC236}">
                <a16:creationId xmlns:a16="http://schemas.microsoft.com/office/drawing/2014/main" id="{EE4E4B32-B5F8-3F30-EE38-C91ECC226870}"/>
              </a:ext>
            </a:extLst>
          </p:cNvPr>
          <p:cNvGrpSpPr/>
          <p:nvPr userDrawn="1"/>
        </p:nvGrpSpPr>
        <p:grpSpPr>
          <a:xfrm>
            <a:off x="7104925" y="6152538"/>
            <a:ext cx="979517" cy="453158"/>
            <a:chOff x="60711" y="0"/>
            <a:chExt cx="1958904" cy="906313"/>
          </a:xfrm>
        </p:grpSpPr>
        <p:sp>
          <p:nvSpPr>
            <p:cNvPr id="42" name="Logo">
              <a:extLst>
                <a:ext uri="{FF2B5EF4-FFF2-40B4-BE49-F238E27FC236}">
                  <a16:creationId xmlns:a16="http://schemas.microsoft.com/office/drawing/2014/main" id="{01F912F9-4CA7-0309-4362-4AE504D449B0}"/>
                </a:ext>
              </a:extLst>
            </p:cNvPr>
            <p:cNvSpPr txBox="1"/>
            <p:nvPr/>
          </p:nvSpPr>
          <p:spPr>
            <a:xfrm>
              <a:off x="996967" y="135122"/>
              <a:ext cx="1022648" cy="636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>
                  <a:solidFill>
                    <a:srgbClr val="D5D5D5"/>
                  </a:solidFill>
                </a:defRPr>
              </a:lvl1pPr>
            </a:lstStyle>
            <a:p>
              <a:r>
                <a:rPr sz="1400" dirty="0">
                  <a:latin typeface="Manrope" pitchFamily="2" charset="0"/>
                </a:rPr>
                <a:t>Logo</a:t>
              </a:r>
            </a:p>
          </p:txBody>
        </p:sp>
        <p:sp>
          <p:nvSpPr>
            <p:cNvPr id="43" name="Poligono">
              <a:extLst>
                <a:ext uri="{FF2B5EF4-FFF2-40B4-BE49-F238E27FC236}">
                  <a16:creationId xmlns:a16="http://schemas.microsoft.com/office/drawing/2014/main" id="{1A2CDB77-2460-9096-7611-C3E31F3AB038}"/>
                </a:ext>
              </a:extLst>
            </p:cNvPr>
            <p:cNvSpPr/>
            <p:nvPr/>
          </p:nvSpPr>
          <p:spPr>
            <a:xfrm>
              <a:off x="60711" y="0"/>
              <a:ext cx="784891" cy="906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D5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6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Raggruppa">
            <a:extLst>
              <a:ext uri="{FF2B5EF4-FFF2-40B4-BE49-F238E27FC236}">
                <a16:creationId xmlns:a16="http://schemas.microsoft.com/office/drawing/2014/main" id="{E9DC9E88-ED5E-A322-CEF0-BA8C7730DD17}"/>
              </a:ext>
            </a:extLst>
          </p:cNvPr>
          <p:cNvGrpSpPr/>
          <p:nvPr userDrawn="1"/>
        </p:nvGrpSpPr>
        <p:grpSpPr>
          <a:xfrm>
            <a:off x="3478116" y="6125021"/>
            <a:ext cx="2345580" cy="508191"/>
            <a:chOff x="-1" y="0"/>
            <a:chExt cx="4690853" cy="1016381"/>
          </a:xfrm>
        </p:grpSpPr>
        <p:grpSp>
          <p:nvGrpSpPr>
            <p:cNvPr id="45" name="Raggruppa">
              <a:extLst>
                <a:ext uri="{FF2B5EF4-FFF2-40B4-BE49-F238E27FC236}">
                  <a16:creationId xmlns:a16="http://schemas.microsoft.com/office/drawing/2014/main" id="{0AAB06EA-BD72-204E-2331-5ADA684865D6}"/>
                </a:ext>
              </a:extLst>
            </p:cNvPr>
            <p:cNvGrpSpPr/>
            <p:nvPr/>
          </p:nvGrpSpPr>
          <p:grpSpPr>
            <a:xfrm>
              <a:off x="-1" y="0"/>
              <a:ext cx="2032314" cy="1016381"/>
              <a:chOff x="0" y="0"/>
              <a:chExt cx="2032313" cy="1016380"/>
            </a:xfrm>
          </p:grpSpPr>
          <p:sp>
            <p:nvSpPr>
              <p:cNvPr id="49" name="Logo">
                <a:extLst>
                  <a:ext uri="{FF2B5EF4-FFF2-40B4-BE49-F238E27FC236}">
                    <a16:creationId xmlns:a16="http://schemas.microsoft.com/office/drawing/2014/main" id="{E2A46CB7-6126-FAF4-587A-DD55008E4667}"/>
                  </a:ext>
                </a:extLst>
              </p:cNvPr>
              <p:cNvSpPr txBox="1"/>
              <p:nvPr/>
            </p:nvSpPr>
            <p:spPr>
              <a:xfrm>
                <a:off x="1009665" y="190150"/>
                <a:ext cx="1022648" cy="636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>
                    <a:solidFill>
                      <a:srgbClr val="D5D5D5"/>
                    </a:solidFill>
                  </a:defRPr>
                </a:lvl1pPr>
              </a:lstStyle>
              <a:p>
                <a:r>
                  <a:rPr sz="1400" dirty="0">
                    <a:latin typeface="Manrope" pitchFamily="2" charset="0"/>
                  </a:rPr>
                  <a:t>Logo</a:t>
                </a:r>
              </a:p>
            </p:txBody>
          </p:sp>
          <p:sp>
            <p:nvSpPr>
              <p:cNvPr id="50" name="Triangolo">
                <a:extLst>
                  <a:ext uri="{FF2B5EF4-FFF2-40B4-BE49-F238E27FC236}">
                    <a16:creationId xmlns:a16="http://schemas.microsoft.com/office/drawing/2014/main" id="{49414913-DF6E-3124-0037-4413F4E9DBA5}"/>
                  </a:ext>
                </a:extLst>
              </p:cNvPr>
              <p:cNvSpPr/>
              <p:nvPr/>
            </p:nvSpPr>
            <p:spPr>
              <a:xfrm>
                <a:off x="0" y="0"/>
                <a:ext cx="1016380" cy="10163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2756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Raggruppa">
              <a:extLst>
                <a:ext uri="{FF2B5EF4-FFF2-40B4-BE49-F238E27FC236}">
                  <a16:creationId xmlns:a16="http://schemas.microsoft.com/office/drawing/2014/main" id="{2E1D7F5F-ABE7-5DE5-9E9B-5271458A6691}"/>
                </a:ext>
              </a:extLst>
            </p:cNvPr>
            <p:cNvGrpSpPr/>
            <p:nvPr/>
          </p:nvGrpSpPr>
          <p:grpSpPr>
            <a:xfrm>
              <a:off x="2519023" y="0"/>
              <a:ext cx="2171829" cy="1016381"/>
              <a:chOff x="0" y="0"/>
              <a:chExt cx="2171826" cy="1016380"/>
            </a:xfrm>
          </p:grpSpPr>
          <p:sp>
            <p:nvSpPr>
              <p:cNvPr id="47" name="Logo">
                <a:extLst>
                  <a:ext uri="{FF2B5EF4-FFF2-40B4-BE49-F238E27FC236}">
                    <a16:creationId xmlns:a16="http://schemas.microsoft.com/office/drawing/2014/main" id="{FB792114-1E03-A8B8-F9F6-0BD1E522B30C}"/>
                  </a:ext>
                </a:extLst>
              </p:cNvPr>
              <p:cNvSpPr txBox="1"/>
              <p:nvPr/>
            </p:nvSpPr>
            <p:spPr>
              <a:xfrm>
                <a:off x="1149178" y="190150"/>
                <a:ext cx="1022648" cy="636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>
                    <a:solidFill>
                      <a:srgbClr val="D5D5D5"/>
                    </a:solidFill>
                  </a:defRPr>
                </a:lvl1pPr>
              </a:lstStyle>
              <a:p>
                <a:r>
                  <a:rPr sz="1400" dirty="0">
                    <a:latin typeface="Manrope" pitchFamily="2" charset="0"/>
                  </a:rPr>
                  <a:t>Logo</a:t>
                </a:r>
              </a:p>
            </p:txBody>
          </p:sp>
          <p:sp>
            <p:nvSpPr>
              <p:cNvPr id="48" name="Rettangolo arrotondato">
                <a:extLst>
                  <a:ext uri="{FF2B5EF4-FFF2-40B4-BE49-F238E27FC236}">
                    <a16:creationId xmlns:a16="http://schemas.microsoft.com/office/drawing/2014/main" id="{51D7D47B-E4A9-117B-C867-618C7B14273D}"/>
                  </a:ext>
                </a:extLst>
              </p:cNvPr>
              <p:cNvSpPr/>
              <p:nvPr/>
            </p:nvSpPr>
            <p:spPr>
              <a:xfrm>
                <a:off x="0" y="0"/>
                <a:ext cx="1016380" cy="1016380"/>
              </a:xfrm>
              <a:prstGeom prst="roundRect">
                <a:avLst>
                  <a:gd name="adj" fmla="val 9826"/>
                </a:avLst>
              </a:pr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2756">
                  <a:defRPr sz="3200">
                    <a:solidFill>
                      <a:srgbClr val="D5D5D5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2" name="Titolo 5">
            <a:extLst>
              <a:ext uri="{FF2B5EF4-FFF2-40B4-BE49-F238E27FC236}">
                <a16:creationId xmlns:a16="http://schemas.microsoft.com/office/drawing/2014/main" id="{FAD942FF-4AE3-BA4F-0D20-F8F6CDA75D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1873912"/>
            <a:ext cx="6894110" cy="2324100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3" name="Tema / Titolo / Docente  |  00. 00. 0000">
            <a:extLst>
              <a:ext uri="{FF2B5EF4-FFF2-40B4-BE49-F238E27FC236}">
                <a16:creationId xmlns:a16="http://schemas.microsoft.com/office/drawing/2014/main" id="{21E39AD4-D17D-DA18-8557-753A1598EDBB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494701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31" name="Cerchio">
            <a:extLst>
              <a:ext uri="{FF2B5EF4-FFF2-40B4-BE49-F238E27FC236}">
                <a16:creationId xmlns:a16="http://schemas.microsoft.com/office/drawing/2014/main" id="{A9903704-CFC7-476C-9852-F48766C69614}"/>
              </a:ext>
            </a:extLst>
          </p:cNvPr>
          <p:cNvSpPr/>
          <p:nvPr userDrawn="1"/>
        </p:nvSpPr>
        <p:spPr>
          <a:xfrm rot="10800000">
            <a:off x="7559558" y="-2130267"/>
            <a:ext cx="4010434" cy="4010172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368"/>
                </a:srgbClr>
              </a:gs>
              <a:gs pos="13661">
                <a:srgbClr val="8896A9">
                  <a:alpha val="15184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32" name="Cerchio">
            <a:extLst>
              <a:ext uri="{FF2B5EF4-FFF2-40B4-BE49-F238E27FC236}">
                <a16:creationId xmlns:a16="http://schemas.microsoft.com/office/drawing/2014/main" id="{A6756836-4360-4832-91E9-DC1FED362D89}"/>
              </a:ext>
            </a:extLst>
          </p:cNvPr>
          <p:cNvSpPr/>
          <p:nvPr userDrawn="1"/>
        </p:nvSpPr>
        <p:spPr>
          <a:xfrm>
            <a:off x="7559558" y="1879907"/>
            <a:ext cx="4010432" cy="4010171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000"/>
                </a:srgbClr>
              </a:gs>
              <a:gs pos="13661">
                <a:srgbClr val="8896A9">
                  <a:alpha val="14846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>
                    <a:alpha val="20092"/>
                  </a:srgb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21D738D7-7E88-4675-A0EF-E3BAD613F5D5}"/>
              </a:ext>
            </a:extLst>
          </p:cNvPr>
          <p:cNvCxnSpPr>
            <a:cxnSpLocks/>
          </p:cNvCxnSpPr>
          <p:nvPr userDrawn="1"/>
        </p:nvCxnSpPr>
        <p:spPr>
          <a:xfrm>
            <a:off x="11569992" y="-973483"/>
            <a:ext cx="0" cy="685800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F9039971-82D3-47A9-A22B-57F88091170C}"/>
              </a:ext>
            </a:extLst>
          </p:cNvPr>
          <p:cNvCxnSpPr>
            <a:cxnSpLocks/>
          </p:cNvCxnSpPr>
          <p:nvPr userDrawn="1"/>
        </p:nvCxnSpPr>
        <p:spPr>
          <a:xfrm>
            <a:off x="7559558" y="-973483"/>
            <a:ext cx="0" cy="685800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646E7D75-6D87-4823-9E66-BDAA6D07313A}"/>
              </a:ext>
            </a:extLst>
          </p:cNvPr>
          <p:cNvCxnSpPr>
            <a:cxnSpLocks/>
          </p:cNvCxnSpPr>
          <p:nvPr userDrawn="1"/>
        </p:nvCxnSpPr>
        <p:spPr>
          <a:xfrm>
            <a:off x="0" y="1879907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FF578DCB-6598-48EB-937C-141C852D44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412" y="6129055"/>
            <a:ext cx="1548000" cy="50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006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D">
    <p:bg>
      <p:bgPr>
        <a:gradFill>
          <a:gsLst>
            <a:gs pos="100000">
              <a:srgbClr val="8795A8"/>
            </a:gs>
            <a:gs pos="27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>
            <a:extLst>
              <a:ext uri="{FF2B5EF4-FFF2-40B4-BE49-F238E27FC236}">
                <a16:creationId xmlns:a16="http://schemas.microsoft.com/office/drawing/2014/main" id="{0F18E289-8097-CB41-B2E0-E50D794D361D}"/>
              </a:ext>
            </a:extLst>
          </p:cNvPr>
          <p:cNvSpPr/>
          <p:nvPr userDrawn="1"/>
        </p:nvSpPr>
        <p:spPr>
          <a:xfrm>
            <a:off x="2609" y="1424519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5412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34" name="t">
            <a:extLst>
              <a:ext uri="{FF2B5EF4-FFF2-40B4-BE49-F238E27FC236}">
                <a16:creationId xmlns:a16="http://schemas.microsoft.com/office/drawing/2014/main" id="{5904BB58-3F14-9C88-2C51-FC53AD74ECDB}"/>
              </a:ext>
            </a:extLst>
          </p:cNvPr>
          <p:cNvSpPr/>
          <p:nvPr userDrawn="1"/>
        </p:nvSpPr>
        <p:spPr>
          <a:xfrm>
            <a:off x="-13900" y="5890078"/>
            <a:ext cx="12220596" cy="978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grpSp>
        <p:nvGrpSpPr>
          <p:cNvPr id="35" name="Raggruppa">
            <a:extLst>
              <a:ext uri="{FF2B5EF4-FFF2-40B4-BE49-F238E27FC236}">
                <a16:creationId xmlns:a16="http://schemas.microsoft.com/office/drawing/2014/main" id="{10E0AFDC-3F66-1CFB-E987-27D87A91FC3E}"/>
              </a:ext>
            </a:extLst>
          </p:cNvPr>
          <p:cNvGrpSpPr/>
          <p:nvPr userDrawn="1"/>
        </p:nvGrpSpPr>
        <p:grpSpPr>
          <a:xfrm>
            <a:off x="2454737" y="6112429"/>
            <a:ext cx="774301" cy="512711"/>
            <a:chOff x="55030" y="-1"/>
            <a:chExt cx="1548497" cy="1025419"/>
          </a:xfrm>
        </p:grpSpPr>
        <p:sp>
          <p:nvSpPr>
            <p:cNvPr id="36" name="Dicitura 01">
              <a:extLst>
                <a:ext uri="{FF2B5EF4-FFF2-40B4-BE49-F238E27FC236}">
                  <a16:creationId xmlns:a16="http://schemas.microsoft.com/office/drawing/2014/main" id="{10073F5C-DD0F-6D06-4F37-6385373A1AB7}"/>
                </a:ext>
              </a:extLst>
            </p:cNvPr>
            <p:cNvSpPr txBox="1"/>
            <p:nvPr/>
          </p:nvSpPr>
          <p:spPr>
            <a:xfrm>
              <a:off x="55030" y="102541"/>
              <a:ext cx="1391313" cy="48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200">
                  <a:solidFill>
                    <a:srgbClr val="102C53"/>
                  </a:solidFill>
                </a:defRPr>
              </a:lvl1pPr>
            </a:lstStyle>
            <a:p>
              <a:r>
                <a:rPr sz="900" b="1" dirty="0" err="1">
                  <a:latin typeface="Manrope" pitchFamily="2" charset="0"/>
                </a:rPr>
                <a:t>Dicitura</a:t>
              </a:r>
              <a:r>
                <a:rPr sz="900" b="1" dirty="0">
                  <a:latin typeface="Manrope" pitchFamily="2" charset="0"/>
                </a:rPr>
                <a:t> 01</a:t>
              </a:r>
            </a:p>
          </p:txBody>
        </p:sp>
        <p:sp>
          <p:nvSpPr>
            <p:cNvPr id="37" name="Linea">
              <a:extLst>
                <a:ext uri="{FF2B5EF4-FFF2-40B4-BE49-F238E27FC236}">
                  <a16:creationId xmlns:a16="http://schemas.microsoft.com/office/drawing/2014/main" id="{A2D93BEA-CDAB-B761-4314-7A4D96C6DDEB}"/>
                </a:ext>
              </a:extLst>
            </p:cNvPr>
            <p:cNvSpPr/>
            <p:nvPr/>
          </p:nvSpPr>
          <p:spPr>
            <a:xfrm flipV="1">
              <a:off x="1603526" y="-1"/>
              <a:ext cx="1" cy="1025419"/>
            </a:xfrm>
            <a:prstGeom prst="line">
              <a:avLst/>
            </a:prstGeom>
            <a:noFill/>
            <a:ln w="9525" cap="flat">
              <a:solidFill>
                <a:srgbClr val="102C5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338" dirty="0">
                <a:latin typeface="Manrope" pitchFamily="2" charset="0"/>
              </a:endParaRPr>
            </a:p>
          </p:txBody>
        </p:sp>
      </p:grpSp>
      <p:grpSp>
        <p:nvGrpSpPr>
          <p:cNvPr id="38" name="Raggruppa">
            <a:extLst>
              <a:ext uri="{FF2B5EF4-FFF2-40B4-BE49-F238E27FC236}">
                <a16:creationId xmlns:a16="http://schemas.microsoft.com/office/drawing/2014/main" id="{56DCEED6-6F0E-CCBB-2279-C15A32771039}"/>
              </a:ext>
            </a:extLst>
          </p:cNvPr>
          <p:cNvGrpSpPr/>
          <p:nvPr userDrawn="1"/>
        </p:nvGrpSpPr>
        <p:grpSpPr>
          <a:xfrm>
            <a:off x="6067169" y="6112429"/>
            <a:ext cx="790072" cy="512711"/>
            <a:chOff x="70058" y="-1"/>
            <a:chExt cx="1580036" cy="1025419"/>
          </a:xfrm>
        </p:grpSpPr>
        <p:sp>
          <p:nvSpPr>
            <p:cNvPr id="39" name="Dicitura 02">
              <a:extLst>
                <a:ext uri="{FF2B5EF4-FFF2-40B4-BE49-F238E27FC236}">
                  <a16:creationId xmlns:a16="http://schemas.microsoft.com/office/drawing/2014/main" id="{65F304E2-7E9C-B774-6D16-605FDABF18A3}"/>
                </a:ext>
              </a:extLst>
            </p:cNvPr>
            <p:cNvSpPr txBox="1"/>
            <p:nvPr/>
          </p:nvSpPr>
          <p:spPr>
            <a:xfrm>
              <a:off x="70058" y="102541"/>
              <a:ext cx="1426577" cy="48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200">
                  <a:solidFill>
                    <a:srgbClr val="102C53"/>
                  </a:solidFill>
                </a:defRPr>
              </a:lvl1pPr>
            </a:lstStyle>
            <a:p>
              <a:r>
                <a:rPr sz="900" b="1" dirty="0" err="1">
                  <a:latin typeface="Manrope" pitchFamily="2" charset="0"/>
                </a:rPr>
                <a:t>Dicitura</a:t>
              </a:r>
              <a:r>
                <a:rPr sz="900" b="1" dirty="0">
                  <a:latin typeface="Manrope" pitchFamily="2" charset="0"/>
                </a:rPr>
                <a:t> 02</a:t>
              </a:r>
            </a:p>
          </p:txBody>
        </p:sp>
        <p:sp>
          <p:nvSpPr>
            <p:cNvPr id="40" name="Linea">
              <a:extLst>
                <a:ext uri="{FF2B5EF4-FFF2-40B4-BE49-F238E27FC236}">
                  <a16:creationId xmlns:a16="http://schemas.microsoft.com/office/drawing/2014/main" id="{0D3513D8-03DF-07FB-C95C-75AB43EA944A}"/>
                </a:ext>
              </a:extLst>
            </p:cNvPr>
            <p:cNvSpPr/>
            <p:nvPr/>
          </p:nvSpPr>
          <p:spPr>
            <a:xfrm flipV="1">
              <a:off x="1650093" y="-1"/>
              <a:ext cx="1" cy="1025419"/>
            </a:xfrm>
            <a:prstGeom prst="line">
              <a:avLst/>
            </a:prstGeom>
            <a:noFill/>
            <a:ln w="9525" cap="flat">
              <a:solidFill>
                <a:srgbClr val="102C5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338" dirty="0">
                <a:latin typeface="Manrope" pitchFamily="2" charset="0"/>
              </a:endParaRPr>
            </a:p>
          </p:txBody>
        </p:sp>
      </p:grpSp>
      <p:grpSp>
        <p:nvGrpSpPr>
          <p:cNvPr id="41" name="Raggruppa">
            <a:extLst>
              <a:ext uri="{FF2B5EF4-FFF2-40B4-BE49-F238E27FC236}">
                <a16:creationId xmlns:a16="http://schemas.microsoft.com/office/drawing/2014/main" id="{EE4E4B32-B5F8-3F30-EE38-C91ECC226870}"/>
              </a:ext>
            </a:extLst>
          </p:cNvPr>
          <p:cNvGrpSpPr/>
          <p:nvPr userDrawn="1"/>
        </p:nvGrpSpPr>
        <p:grpSpPr>
          <a:xfrm>
            <a:off x="7104925" y="6152538"/>
            <a:ext cx="979517" cy="453158"/>
            <a:chOff x="60711" y="0"/>
            <a:chExt cx="1958904" cy="906313"/>
          </a:xfrm>
        </p:grpSpPr>
        <p:sp>
          <p:nvSpPr>
            <p:cNvPr id="42" name="Logo">
              <a:extLst>
                <a:ext uri="{FF2B5EF4-FFF2-40B4-BE49-F238E27FC236}">
                  <a16:creationId xmlns:a16="http://schemas.microsoft.com/office/drawing/2014/main" id="{01F912F9-4CA7-0309-4362-4AE504D449B0}"/>
                </a:ext>
              </a:extLst>
            </p:cNvPr>
            <p:cNvSpPr txBox="1"/>
            <p:nvPr/>
          </p:nvSpPr>
          <p:spPr>
            <a:xfrm>
              <a:off x="996967" y="135122"/>
              <a:ext cx="1022648" cy="636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>
                  <a:solidFill>
                    <a:srgbClr val="D5D5D5"/>
                  </a:solidFill>
                </a:defRPr>
              </a:lvl1pPr>
            </a:lstStyle>
            <a:p>
              <a:r>
                <a:rPr sz="1400" dirty="0">
                  <a:latin typeface="Manrope" pitchFamily="2" charset="0"/>
                </a:rPr>
                <a:t>Logo</a:t>
              </a:r>
            </a:p>
          </p:txBody>
        </p:sp>
        <p:sp>
          <p:nvSpPr>
            <p:cNvPr id="43" name="Poligono">
              <a:extLst>
                <a:ext uri="{FF2B5EF4-FFF2-40B4-BE49-F238E27FC236}">
                  <a16:creationId xmlns:a16="http://schemas.microsoft.com/office/drawing/2014/main" id="{1A2CDB77-2460-9096-7611-C3E31F3AB038}"/>
                </a:ext>
              </a:extLst>
            </p:cNvPr>
            <p:cNvSpPr/>
            <p:nvPr/>
          </p:nvSpPr>
          <p:spPr>
            <a:xfrm>
              <a:off x="60711" y="0"/>
              <a:ext cx="784891" cy="906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D5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6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Raggruppa">
            <a:extLst>
              <a:ext uri="{FF2B5EF4-FFF2-40B4-BE49-F238E27FC236}">
                <a16:creationId xmlns:a16="http://schemas.microsoft.com/office/drawing/2014/main" id="{E9DC9E88-ED5E-A322-CEF0-BA8C7730DD17}"/>
              </a:ext>
            </a:extLst>
          </p:cNvPr>
          <p:cNvGrpSpPr/>
          <p:nvPr userDrawn="1"/>
        </p:nvGrpSpPr>
        <p:grpSpPr>
          <a:xfrm>
            <a:off x="3478116" y="6125021"/>
            <a:ext cx="2345580" cy="508191"/>
            <a:chOff x="-1" y="0"/>
            <a:chExt cx="4690853" cy="1016381"/>
          </a:xfrm>
        </p:grpSpPr>
        <p:grpSp>
          <p:nvGrpSpPr>
            <p:cNvPr id="45" name="Raggruppa">
              <a:extLst>
                <a:ext uri="{FF2B5EF4-FFF2-40B4-BE49-F238E27FC236}">
                  <a16:creationId xmlns:a16="http://schemas.microsoft.com/office/drawing/2014/main" id="{0AAB06EA-BD72-204E-2331-5ADA684865D6}"/>
                </a:ext>
              </a:extLst>
            </p:cNvPr>
            <p:cNvGrpSpPr/>
            <p:nvPr/>
          </p:nvGrpSpPr>
          <p:grpSpPr>
            <a:xfrm>
              <a:off x="-1" y="0"/>
              <a:ext cx="2032314" cy="1016381"/>
              <a:chOff x="0" y="0"/>
              <a:chExt cx="2032313" cy="1016380"/>
            </a:xfrm>
          </p:grpSpPr>
          <p:sp>
            <p:nvSpPr>
              <p:cNvPr id="49" name="Logo">
                <a:extLst>
                  <a:ext uri="{FF2B5EF4-FFF2-40B4-BE49-F238E27FC236}">
                    <a16:creationId xmlns:a16="http://schemas.microsoft.com/office/drawing/2014/main" id="{E2A46CB7-6126-FAF4-587A-DD55008E4667}"/>
                  </a:ext>
                </a:extLst>
              </p:cNvPr>
              <p:cNvSpPr txBox="1"/>
              <p:nvPr/>
            </p:nvSpPr>
            <p:spPr>
              <a:xfrm>
                <a:off x="1009665" y="190150"/>
                <a:ext cx="1022648" cy="636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>
                    <a:solidFill>
                      <a:srgbClr val="D5D5D5"/>
                    </a:solidFill>
                  </a:defRPr>
                </a:lvl1pPr>
              </a:lstStyle>
              <a:p>
                <a:r>
                  <a:rPr sz="1400" dirty="0">
                    <a:latin typeface="Manrope" pitchFamily="2" charset="0"/>
                  </a:rPr>
                  <a:t>Logo</a:t>
                </a:r>
              </a:p>
            </p:txBody>
          </p:sp>
          <p:sp>
            <p:nvSpPr>
              <p:cNvPr id="50" name="Triangolo">
                <a:extLst>
                  <a:ext uri="{FF2B5EF4-FFF2-40B4-BE49-F238E27FC236}">
                    <a16:creationId xmlns:a16="http://schemas.microsoft.com/office/drawing/2014/main" id="{49414913-DF6E-3124-0037-4413F4E9DBA5}"/>
                  </a:ext>
                </a:extLst>
              </p:cNvPr>
              <p:cNvSpPr/>
              <p:nvPr/>
            </p:nvSpPr>
            <p:spPr>
              <a:xfrm>
                <a:off x="0" y="0"/>
                <a:ext cx="1016380" cy="10163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2756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Raggruppa">
              <a:extLst>
                <a:ext uri="{FF2B5EF4-FFF2-40B4-BE49-F238E27FC236}">
                  <a16:creationId xmlns:a16="http://schemas.microsoft.com/office/drawing/2014/main" id="{2E1D7F5F-ABE7-5DE5-9E9B-5271458A6691}"/>
                </a:ext>
              </a:extLst>
            </p:cNvPr>
            <p:cNvGrpSpPr/>
            <p:nvPr/>
          </p:nvGrpSpPr>
          <p:grpSpPr>
            <a:xfrm>
              <a:off x="2519023" y="0"/>
              <a:ext cx="2171829" cy="1016381"/>
              <a:chOff x="0" y="0"/>
              <a:chExt cx="2171826" cy="1016380"/>
            </a:xfrm>
          </p:grpSpPr>
          <p:sp>
            <p:nvSpPr>
              <p:cNvPr id="47" name="Logo">
                <a:extLst>
                  <a:ext uri="{FF2B5EF4-FFF2-40B4-BE49-F238E27FC236}">
                    <a16:creationId xmlns:a16="http://schemas.microsoft.com/office/drawing/2014/main" id="{FB792114-1E03-A8B8-F9F6-0BD1E522B30C}"/>
                  </a:ext>
                </a:extLst>
              </p:cNvPr>
              <p:cNvSpPr txBox="1"/>
              <p:nvPr/>
            </p:nvSpPr>
            <p:spPr>
              <a:xfrm>
                <a:off x="1149178" y="190150"/>
                <a:ext cx="1022648" cy="636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>
                    <a:solidFill>
                      <a:srgbClr val="D5D5D5"/>
                    </a:solidFill>
                  </a:defRPr>
                </a:lvl1pPr>
              </a:lstStyle>
              <a:p>
                <a:r>
                  <a:rPr sz="1400" dirty="0">
                    <a:latin typeface="Manrope" pitchFamily="2" charset="0"/>
                  </a:rPr>
                  <a:t>Logo</a:t>
                </a:r>
              </a:p>
            </p:txBody>
          </p:sp>
          <p:sp>
            <p:nvSpPr>
              <p:cNvPr id="48" name="Rettangolo arrotondato">
                <a:extLst>
                  <a:ext uri="{FF2B5EF4-FFF2-40B4-BE49-F238E27FC236}">
                    <a16:creationId xmlns:a16="http://schemas.microsoft.com/office/drawing/2014/main" id="{51D7D47B-E4A9-117B-C867-618C7B14273D}"/>
                  </a:ext>
                </a:extLst>
              </p:cNvPr>
              <p:cNvSpPr/>
              <p:nvPr/>
            </p:nvSpPr>
            <p:spPr>
              <a:xfrm>
                <a:off x="0" y="0"/>
                <a:ext cx="1016380" cy="1016380"/>
              </a:xfrm>
              <a:prstGeom prst="roundRect">
                <a:avLst>
                  <a:gd name="adj" fmla="val 9826"/>
                </a:avLst>
              </a:pr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2756">
                  <a:defRPr sz="3200">
                    <a:solidFill>
                      <a:srgbClr val="D5D5D5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2" name="Titolo 5">
            <a:extLst>
              <a:ext uri="{FF2B5EF4-FFF2-40B4-BE49-F238E27FC236}">
                <a16:creationId xmlns:a16="http://schemas.microsoft.com/office/drawing/2014/main" id="{FAD942FF-4AE3-BA4F-0D20-F8F6CDA75D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1873912"/>
            <a:ext cx="10986218" cy="2324100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3" name="Tema / Titolo / Docente  |  00. 00. 0000">
            <a:extLst>
              <a:ext uri="{FF2B5EF4-FFF2-40B4-BE49-F238E27FC236}">
                <a16:creationId xmlns:a16="http://schemas.microsoft.com/office/drawing/2014/main" id="{21E39AD4-D17D-DA18-8557-753A1598EDBB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494701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62" name="Linea">
            <a:extLst>
              <a:ext uri="{FF2B5EF4-FFF2-40B4-BE49-F238E27FC236}">
                <a16:creationId xmlns:a16="http://schemas.microsoft.com/office/drawing/2014/main" id="{54CC51DA-C723-F8DB-C158-F298D04F09C3}"/>
              </a:ext>
            </a:extLst>
          </p:cNvPr>
          <p:cNvSpPr/>
          <p:nvPr userDrawn="1"/>
        </p:nvSpPr>
        <p:spPr>
          <a:xfrm>
            <a:off x="0" y="1416971"/>
            <a:ext cx="121927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3" name="Linea">
            <a:extLst>
              <a:ext uri="{FF2B5EF4-FFF2-40B4-BE49-F238E27FC236}">
                <a16:creationId xmlns:a16="http://schemas.microsoft.com/office/drawing/2014/main" id="{212AA810-2E06-6DB2-CF2D-E8B825DA18E6}"/>
              </a:ext>
            </a:extLst>
          </p:cNvPr>
          <p:cNvSpPr/>
          <p:nvPr userDrawn="1"/>
        </p:nvSpPr>
        <p:spPr>
          <a:xfrm rot="10800000" flipH="1">
            <a:off x="10895557" y="-1590"/>
            <a:ext cx="1" cy="6855889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399" tIns="25399" rIns="25399" bIns="25399" anchor="ctr"/>
          <a:lstStyle/>
          <a:p>
            <a:endParaRPr sz="1200" dirty="0">
              <a:latin typeface="Manrope" pitchFamily="2" charset="0"/>
            </a:endParaRP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1526C403-D8EF-49F4-AE98-8D0CC36DA1EF}"/>
              </a:ext>
            </a:extLst>
          </p:cNvPr>
          <p:cNvSpPr/>
          <p:nvPr userDrawn="1"/>
        </p:nvSpPr>
        <p:spPr>
          <a:xfrm>
            <a:off x="2609" y="-9470299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5412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73E11A02-42E0-4BB1-B98B-BE09A4A6F5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412" y="6129055"/>
            <a:ext cx="1548000" cy="50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675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a">
            <a:extLst>
              <a:ext uri="{FF2B5EF4-FFF2-40B4-BE49-F238E27FC236}">
                <a16:creationId xmlns:a16="http://schemas.microsoft.com/office/drawing/2014/main" id="{06A5565B-3792-761F-D5E8-89E83049F337}"/>
              </a:ext>
            </a:extLst>
          </p:cNvPr>
          <p:cNvSpPr/>
          <p:nvPr userDrawn="1"/>
        </p:nvSpPr>
        <p:spPr>
          <a:xfrm>
            <a:off x="0" y="3429000"/>
            <a:ext cx="12192795" cy="0"/>
          </a:xfrm>
          <a:prstGeom prst="line">
            <a:avLst/>
          </a:prstGeom>
          <a:ln w="6350">
            <a:solidFill>
              <a:srgbClr val="102C53">
                <a:alpha val="5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2" name="Linea">
            <a:extLst>
              <a:ext uri="{FF2B5EF4-FFF2-40B4-BE49-F238E27FC236}">
                <a16:creationId xmlns:a16="http://schemas.microsoft.com/office/drawing/2014/main" id="{39CEE595-3918-20DF-0A93-E1BE36E4BCF4}"/>
              </a:ext>
            </a:extLst>
          </p:cNvPr>
          <p:cNvSpPr/>
          <p:nvPr userDrawn="1"/>
        </p:nvSpPr>
        <p:spPr>
          <a:xfrm flipV="1">
            <a:off x="11566815" y="15448"/>
            <a:ext cx="0" cy="6827108"/>
          </a:xfrm>
          <a:prstGeom prst="line">
            <a:avLst/>
          </a:prstGeom>
          <a:ln w="6350">
            <a:solidFill>
              <a:srgbClr val="102C53">
                <a:alpha val="5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3" name="Linea">
            <a:extLst>
              <a:ext uri="{FF2B5EF4-FFF2-40B4-BE49-F238E27FC236}">
                <a16:creationId xmlns:a16="http://schemas.microsoft.com/office/drawing/2014/main" id="{1FF15F9B-EC12-8E00-194B-C92BF9532474}"/>
              </a:ext>
            </a:extLst>
          </p:cNvPr>
          <p:cNvSpPr/>
          <p:nvPr userDrawn="1"/>
        </p:nvSpPr>
        <p:spPr>
          <a:xfrm flipV="1">
            <a:off x="7562733" y="15448"/>
            <a:ext cx="0" cy="6827108"/>
          </a:xfrm>
          <a:prstGeom prst="line">
            <a:avLst/>
          </a:prstGeom>
          <a:ln w="6350">
            <a:solidFill>
              <a:srgbClr val="102C53">
                <a:alpha val="5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4" name="Tema / Titolo / Docente  |  00. 00. 0000">
            <a:extLst>
              <a:ext uri="{FF2B5EF4-FFF2-40B4-BE49-F238E27FC236}">
                <a16:creationId xmlns:a16="http://schemas.microsoft.com/office/drawing/2014/main" id="{1DCB0E58-CB34-9BB0-27A9-F358FEB81E9A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2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17" name="Titolo 5">
            <a:extLst>
              <a:ext uri="{FF2B5EF4-FFF2-40B4-BE49-F238E27FC236}">
                <a16:creationId xmlns:a16="http://schemas.microsoft.com/office/drawing/2014/main" id="{4DAF60AC-FCFA-4F79-8AA6-85AC61BFA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3429000"/>
            <a:ext cx="6953096" cy="2324100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21" name="Cerchio">
            <a:extLst>
              <a:ext uri="{FF2B5EF4-FFF2-40B4-BE49-F238E27FC236}">
                <a16:creationId xmlns:a16="http://schemas.microsoft.com/office/drawing/2014/main" id="{6E7576C8-25DA-044B-E1DD-8104EE1A54CF}"/>
              </a:ext>
            </a:extLst>
          </p:cNvPr>
          <p:cNvSpPr/>
          <p:nvPr userDrawn="1"/>
        </p:nvSpPr>
        <p:spPr>
          <a:xfrm rot="5400000">
            <a:off x="7572787" y="-581302"/>
            <a:ext cx="4010172" cy="4010432"/>
          </a:xfrm>
          <a:prstGeom prst="ellipse">
            <a:avLst/>
          </a:prstGeom>
          <a:gradFill flip="none" rotWithShape="1">
            <a:gsLst>
              <a:gs pos="85000">
                <a:srgbClr val="FFFFFF">
                  <a:alpha val="0"/>
                </a:srgbClr>
              </a:gs>
              <a:gs pos="0">
                <a:srgbClr val="8795A8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22" name="Cerchio">
            <a:extLst>
              <a:ext uri="{FF2B5EF4-FFF2-40B4-BE49-F238E27FC236}">
                <a16:creationId xmlns:a16="http://schemas.microsoft.com/office/drawing/2014/main" id="{30211EF7-C505-8055-D080-3F3D88BB6BE8}"/>
              </a:ext>
            </a:extLst>
          </p:cNvPr>
          <p:cNvSpPr/>
          <p:nvPr userDrawn="1"/>
        </p:nvSpPr>
        <p:spPr>
          <a:xfrm rot="16200000">
            <a:off x="7572787" y="3428871"/>
            <a:ext cx="4010172" cy="4010432"/>
          </a:xfrm>
          <a:prstGeom prst="ellipse">
            <a:avLst/>
          </a:prstGeom>
          <a:gradFill flip="none" rotWithShape="1">
            <a:gsLst>
              <a:gs pos="85000">
                <a:srgbClr val="FFFFFF">
                  <a:alpha val="0"/>
                </a:srgbClr>
              </a:gs>
              <a:gs pos="0">
                <a:srgbClr val="8795A8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Manrope" pitchFamily="2" charset="0"/>
              <a:cs typeface="Arial" panose="020B0604020202020204" pitchFamily="34" charset="0"/>
            </a:endParaRPr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51B1F0B2-95BC-48D0-A4B9-DD912BE07B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559" y="557094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88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io_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e 10">
            <a:extLst>
              <a:ext uri="{FF2B5EF4-FFF2-40B4-BE49-F238E27FC236}">
                <a16:creationId xmlns:a16="http://schemas.microsoft.com/office/drawing/2014/main" id="{35E14663-8764-4DCE-B9CB-7C9A4CEA9BB5}"/>
              </a:ext>
            </a:extLst>
          </p:cNvPr>
          <p:cNvSpPr/>
          <p:nvPr userDrawn="1"/>
        </p:nvSpPr>
        <p:spPr>
          <a:xfrm rot="6083929">
            <a:off x="1311375" y="1414011"/>
            <a:ext cx="10887270" cy="10887979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1418313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Titolo del divisorio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E134B4D-D1C6-403C-87F8-32776FD0E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831DC3A-B058-4F4B-840A-CA8BF920460F}" type="datetime1">
              <a:rPr lang="it-IT" smtClean="0"/>
              <a:t>21/06/25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7C40DD1-2473-433A-86AF-A19E5D1C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E4E6DD-3673-45F3-B980-656947B0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1418312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1418312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2717320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4D2183DA-6999-4DF4-AE0B-EDCD20466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5931" y="3961597"/>
            <a:ext cx="3091107" cy="2359025"/>
          </a:xfrm>
        </p:spPr>
        <p:txBody>
          <a:bodyPr anchor="b">
            <a:normAutofit/>
          </a:bodyPr>
          <a:lstStyle>
            <a:lvl1pPr algn="r">
              <a:defRPr sz="96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0518539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tudente-6.jpg">
            <a:extLst>
              <a:ext uri="{FF2B5EF4-FFF2-40B4-BE49-F238E27FC236}">
                <a16:creationId xmlns:a16="http://schemas.microsoft.com/office/drawing/2014/main" id="{DA0DDB76-F351-4164-94AE-C6D2D1E45F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8" b="7868"/>
          <a:stretch/>
        </p:blipFill>
        <p:spPr>
          <a:xfrm>
            <a:off x="1" y="-15446"/>
            <a:ext cx="12202569" cy="6873447"/>
          </a:xfrm>
          <a:prstGeom prst="rect">
            <a:avLst/>
          </a:prstGeom>
        </p:spPr>
      </p:pic>
      <p:sp>
        <p:nvSpPr>
          <p:cNvPr id="12" name="Rettangolo">
            <a:extLst>
              <a:ext uri="{FF2B5EF4-FFF2-40B4-BE49-F238E27FC236}">
                <a16:creationId xmlns:a16="http://schemas.microsoft.com/office/drawing/2014/main" id="{A66CE9DD-F14C-4A96-8D86-1FA07F6449E0}"/>
              </a:ext>
            </a:extLst>
          </p:cNvPr>
          <p:cNvSpPr/>
          <p:nvPr userDrawn="1"/>
        </p:nvSpPr>
        <p:spPr>
          <a:xfrm>
            <a:off x="0" y="0"/>
            <a:ext cx="12212345" cy="685800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72000">
                <a:srgbClr val="FFFFFF"/>
              </a:gs>
            </a:gsLst>
            <a:lin ang="5400000" scaled="0"/>
            <a:tileRect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Linea">
            <a:extLst>
              <a:ext uri="{FF2B5EF4-FFF2-40B4-BE49-F238E27FC236}">
                <a16:creationId xmlns:a16="http://schemas.microsoft.com/office/drawing/2014/main" id="{B39406AE-79B6-49A1-923B-123760D8505F}"/>
              </a:ext>
            </a:extLst>
          </p:cNvPr>
          <p:cNvSpPr/>
          <p:nvPr userDrawn="1"/>
        </p:nvSpPr>
        <p:spPr>
          <a:xfrm>
            <a:off x="0" y="1980994"/>
            <a:ext cx="12192795" cy="0"/>
          </a:xfrm>
          <a:prstGeom prst="line">
            <a:avLst/>
          </a:prstGeom>
          <a:ln w="6350">
            <a:solidFill>
              <a:schemeClr val="accent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7" name="Linea">
            <a:extLst>
              <a:ext uri="{FF2B5EF4-FFF2-40B4-BE49-F238E27FC236}">
                <a16:creationId xmlns:a16="http://schemas.microsoft.com/office/drawing/2014/main" id="{DCC9F3C9-7921-43F1-BB63-5744C63E565E}"/>
              </a:ext>
            </a:extLst>
          </p:cNvPr>
          <p:cNvSpPr/>
          <p:nvPr userDrawn="1"/>
        </p:nvSpPr>
        <p:spPr>
          <a:xfrm flipV="1">
            <a:off x="10715224" y="15448"/>
            <a:ext cx="0" cy="6827108"/>
          </a:xfrm>
          <a:prstGeom prst="line">
            <a:avLst/>
          </a:prstGeom>
          <a:ln w="6350">
            <a:solidFill>
              <a:schemeClr val="tx2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1CCADD42-EE9E-4858-B6FB-01BA6E38FAD3}"/>
              </a:ext>
            </a:extLst>
          </p:cNvPr>
          <p:cNvSpPr/>
          <p:nvPr userDrawn="1"/>
        </p:nvSpPr>
        <p:spPr>
          <a:xfrm rot="18900000">
            <a:off x="-172754" y="1980994"/>
            <a:ext cx="10887979" cy="10887270"/>
          </a:xfrm>
          <a:prstGeom prst="ellipse">
            <a:avLst/>
          </a:prstGeom>
          <a:gradFill flip="none" rotWithShape="1">
            <a:gsLst>
              <a:gs pos="85000">
                <a:srgbClr val="FFFFFF">
                  <a:alpha val="0"/>
                </a:srgbClr>
              </a:gs>
              <a:gs pos="0">
                <a:schemeClr val="accent3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lvl="0" algn="ctr" defTabSz="412756"/>
            <a:endParaRPr lang="it-IT" sz="1600" dirty="0">
              <a:solidFill>
                <a:srgbClr val="FFFFFF"/>
              </a:solidFill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15" name="Tema / Titolo / Docente  |  00. 00. 0000">
            <a:extLst>
              <a:ext uri="{FF2B5EF4-FFF2-40B4-BE49-F238E27FC236}">
                <a16:creationId xmlns:a16="http://schemas.microsoft.com/office/drawing/2014/main" id="{43EB2AAE-2F64-43C5-B8E8-F199350D7390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tx2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16" name="Titolo 5">
            <a:extLst>
              <a:ext uri="{FF2B5EF4-FFF2-40B4-BE49-F238E27FC236}">
                <a16:creationId xmlns:a16="http://schemas.microsoft.com/office/drawing/2014/main" id="{E8F7923B-B8EC-4C6A-A6CA-70D16747D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76" y="3448466"/>
            <a:ext cx="6953096" cy="2108271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18" name="Segnaposto testo 11">
            <a:extLst>
              <a:ext uri="{FF2B5EF4-FFF2-40B4-BE49-F238E27FC236}">
                <a16:creationId xmlns:a16="http://schemas.microsoft.com/office/drawing/2014/main" id="{7B2691BB-C18A-4BDF-B8C5-3FE9669646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0710" y="2898987"/>
            <a:ext cx="4833938" cy="392112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/>
              <a:t>Sottotitolo</a:t>
            </a: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FD1FC0B6-D466-4AA7-8BF6-E6C5BD1539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5574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udente-6.jpg">
            <a:extLst>
              <a:ext uri="{FF2B5EF4-FFF2-40B4-BE49-F238E27FC236}">
                <a16:creationId xmlns:a16="http://schemas.microsoft.com/office/drawing/2014/main" id="{9A8088A1-BE02-A45C-F2B7-D9182C7D25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t="901" r="14721" b="26146"/>
          <a:stretch/>
        </p:blipFill>
        <p:spPr>
          <a:xfrm>
            <a:off x="1" y="-15446"/>
            <a:ext cx="12202569" cy="6873447"/>
          </a:xfrm>
          <a:prstGeom prst="rect">
            <a:avLst/>
          </a:prstGeom>
        </p:spPr>
      </p:pic>
      <p:sp>
        <p:nvSpPr>
          <p:cNvPr id="13" name="Rettangolo">
            <a:extLst>
              <a:ext uri="{FF2B5EF4-FFF2-40B4-BE49-F238E27FC236}">
                <a16:creationId xmlns:a16="http://schemas.microsoft.com/office/drawing/2014/main" id="{C0958222-67A2-407E-B29D-7EAE366C03C4}"/>
              </a:ext>
            </a:extLst>
          </p:cNvPr>
          <p:cNvSpPr/>
          <p:nvPr userDrawn="1"/>
        </p:nvSpPr>
        <p:spPr>
          <a:xfrm>
            <a:off x="-9775" y="0"/>
            <a:ext cx="12212345" cy="685800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46000">
                <a:schemeClr val="accent1">
                  <a:alpha val="40000"/>
                </a:schemeClr>
              </a:gs>
              <a:gs pos="72000">
                <a:schemeClr val="accent1"/>
              </a:gs>
            </a:gsLst>
            <a:lin ang="5400000" scaled="0"/>
            <a:tileRect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Linea">
            <a:extLst>
              <a:ext uri="{FF2B5EF4-FFF2-40B4-BE49-F238E27FC236}">
                <a16:creationId xmlns:a16="http://schemas.microsoft.com/office/drawing/2014/main" id="{B39406AE-79B6-49A1-923B-123760D8505F}"/>
              </a:ext>
            </a:extLst>
          </p:cNvPr>
          <p:cNvSpPr/>
          <p:nvPr userDrawn="1"/>
        </p:nvSpPr>
        <p:spPr>
          <a:xfrm>
            <a:off x="0" y="1980994"/>
            <a:ext cx="121927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7" name="Linea">
            <a:extLst>
              <a:ext uri="{FF2B5EF4-FFF2-40B4-BE49-F238E27FC236}">
                <a16:creationId xmlns:a16="http://schemas.microsoft.com/office/drawing/2014/main" id="{DCC9F3C9-7921-43F1-BB63-5744C63E565E}"/>
              </a:ext>
            </a:extLst>
          </p:cNvPr>
          <p:cNvSpPr/>
          <p:nvPr userDrawn="1"/>
        </p:nvSpPr>
        <p:spPr>
          <a:xfrm flipV="1">
            <a:off x="10715224" y="15448"/>
            <a:ext cx="0" cy="6827108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1CCADD42-EE9E-4858-B6FB-01BA6E38FAD3}"/>
              </a:ext>
            </a:extLst>
          </p:cNvPr>
          <p:cNvSpPr/>
          <p:nvPr userDrawn="1"/>
        </p:nvSpPr>
        <p:spPr>
          <a:xfrm rot="20927104">
            <a:off x="-172754" y="1980994"/>
            <a:ext cx="10887979" cy="10887270"/>
          </a:xfrm>
          <a:prstGeom prst="ellipse">
            <a:avLst/>
          </a:prstGeom>
          <a:gradFill flip="none" rotWithShape="1">
            <a:gsLst>
              <a:gs pos="9000">
                <a:schemeClr val="bg1">
                  <a:alpha val="40000"/>
                </a:schemeClr>
              </a:gs>
              <a:gs pos="80000">
                <a:schemeClr val="bg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15" name="Tema / Titolo / Docente  |  00. 00. 0000">
            <a:extLst>
              <a:ext uri="{FF2B5EF4-FFF2-40B4-BE49-F238E27FC236}">
                <a16:creationId xmlns:a16="http://schemas.microsoft.com/office/drawing/2014/main" id="{43EB2AAE-2F64-43C5-B8E8-F199350D7390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16" name="Titolo 5">
            <a:extLst>
              <a:ext uri="{FF2B5EF4-FFF2-40B4-BE49-F238E27FC236}">
                <a16:creationId xmlns:a16="http://schemas.microsoft.com/office/drawing/2014/main" id="{E8F7923B-B8EC-4C6A-A6CA-70D16747D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75" y="3448466"/>
            <a:ext cx="9719547" cy="2108271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18" name="Segnaposto testo 11">
            <a:extLst>
              <a:ext uri="{FF2B5EF4-FFF2-40B4-BE49-F238E27FC236}">
                <a16:creationId xmlns:a16="http://schemas.microsoft.com/office/drawing/2014/main" id="{7B2691BB-C18A-4BDF-B8C5-3FE9669646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0710" y="2898987"/>
            <a:ext cx="4833938" cy="392112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Sottotitolo</a:t>
            </a:r>
          </a:p>
        </p:txBody>
      </p:sp>
      <p:pic>
        <p:nvPicPr>
          <p:cNvPr id="20" name="Elemento grafico 19">
            <a:extLst>
              <a:ext uri="{FF2B5EF4-FFF2-40B4-BE49-F238E27FC236}">
                <a16:creationId xmlns:a16="http://schemas.microsoft.com/office/drawing/2014/main" id="{C25B4BF5-56C8-4835-8120-0EDA4A4098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423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Finale">
    <p:bg>
      <p:bgPr>
        <a:gradFill>
          <a:gsLst>
            <a:gs pos="0">
              <a:schemeClr val="tx1"/>
            </a:gs>
            <a:gs pos="100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erchio">
            <a:extLst>
              <a:ext uri="{FF2B5EF4-FFF2-40B4-BE49-F238E27FC236}">
                <a16:creationId xmlns:a16="http://schemas.microsoft.com/office/drawing/2014/main" id="{5F9D2376-F92C-70CC-7E4A-0F195E3EA543}"/>
              </a:ext>
            </a:extLst>
          </p:cNvPr>
          <p:cNvSpPr/>
          <p:nvPr userDrawn="1"/>
        </p:nvSpPr>
        <p:spPr>
          <a:xfrm rot="10800000">
            <a:off x="7559558" y="-1156784"/>
            <a:ext cx="4010434" cy="4010172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368"/>
                </a:srgbClr>
              </a:gs>
              <a:gs pos="13661">
                <a:srgbClr val="8896A9">
                  <a:alpha val="15184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6" name="Cerchio">
            <a:extLst>
              <a:ext uri="{FF2B5EF4-FFF2-40B4-BE49-F238E27FC236}">
                <a16:creationId xmlns:a16="http://schemas.microsoft.com/office/drawing/2014/main" id="{A0BCD1D3-187F-0F81-48F7-30E4CB14B416}"/>
              </a:ext>
            </a:extLst>
          </p:cNvPr>
          <p:cNvSpPr/>
          <p:nvPr userDrawn="1"/>
        </p:nvSpPr>
        <p:spPr>
          <a:xfrm>
            <a:off x="7559559" y="2853390"/>
            <a:ext cx="4010432" cy="4010171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000"/>
                </a:srgbClr>
              </a:gs>
              <a:gs pos="13661">
                <a:srgbClr val="8896A9">
                  <a:alpha val="14846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>
                    <a:alpha val="20092"/>
                  </a:srgb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2B7B3A0A-3A1B-42DE-B9AE-23655BAD3745}"/>
              </a:ext>
            </a:extLst>
          </p:cNvPr>
          <p:cNvCxnSpPr>
            <a:cxnSpLocks/>
          </p:cNvCxnSpPr>
          <p:nvPr userDrawn="1"/>
        </p:nvCxnSpPr>
        <p:spPr>
          <a:xfrm>
            <a:off x="11569992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D11F552-5459-4905-94FE-760C82166453}"/>
              </a:ext>
            </a:extLst>
          </p:cNvPr>
          <p:cNvCxnSpPr>
            <a:cxnSpLocks/>
          </p:cNvCxnSpPr>
          <p:nvPr userDrawn="1"/>
        </p:nvCxnSpPr>
        <p:spPr>
          <a:xfrm>
            <a:off x="7534019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FD66269-DBF7-485E-8F18-092A9E8BABC4}"/>
              </a:ext>
            </a:extLst>
          </p:cNvPr>
          <p:cNvCxnSpPr>
            <a:cxnSpLocks/>
          </p:cNvCxnSpPr>
          <p:nvPr userDrawn="1"/>
        </p:nvCxnSpPr>
        <p:spPr>
          <a:xfrm>
            <a:off x="0" y="2853390"/>
            <a:ext cx="12192000" cy="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1109DBD9-E7E8-4D94-8FA4-DE3F5B0CDE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0075" y="5231876"/>
            <a:ext cx="3866418" cy="1016547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 dirty="0"/>
              <a:t>Via</a:t>
            </a:r>
          </a:p>
          <a:p>
            <a:pPr lvl="0"/>
            <a:r>
              <a:rPr lang="it-IT" dirty="0"/>
              <a:t>T</a:t>
            </a:r>
          </a:p>
          <a:p>
            <a:pPr lvl="0"/>
            <a:r>
              <a:rPr lang="it-IT" dirty="0"/>
              <a:t>@ </a:t>
            </a:r>
          </a:p>
          <a:p>
            <a:pPr lvl="0"/>
            <a:r>
              <a:rPr lang="it-IT" dirty="0" err="1"/>
              <a:t>wwww</a:t>
            </a:r>
            <a:r>
              <a:rPr lang="it-IT" dirty="0"/>
              <a:t>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F23B4B4-BBE2-4A30-A8C2-C0000C21DCBE}"/>
              </a:ext>
            </a:extLst>
          </p:cNvPr>
          <p:cNvSpPr txBox="1"/>
          <p:nvPr userDrawn="1"/>
        </p:nvSpPr>
        <p:spPr>
          <a:xfrm>
            <a:off x="516329" y="4858475"/>
            <a:ext cx="393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chemeClr val="bg1"/>
                </a:solidFill>
              </a:rPr>
              <a:t>Contatti</a:t>
            </a: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617515AB-8CBA-4526-8637-4BA0E0664E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000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io_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1418313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Titolo del divisorio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E134B4D-D1C6-403C-87F8-32776FD0E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878C88A-395D-478A-AF8B-83F98B1CBEFE}" type="datetime1">
              <a:rPr lang="it-IT" smtClean="0"/>
              <a:t>21/06/25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7C40DD1-2473-433A-86AF-A19E5D1C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E4E6DD-3673-45F3-B980-656947B0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1418312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1418312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2717320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4D2183DA-6999-4DF4-AE0B-EDCD20466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32985" y="3961597"/>
            <a:ext cx="2924053" cy="2359025"/>
          </a:xfrm>
        </p:spPr>
        <p:txBody>
          <a:bodyPr anchor="b">
            <a:normAutofit/>
          </a:bodyPr>
          <a:lstStyle>
            <a:lvl1pPr algn="r">
              <a:defRPr sz="96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22318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io_C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1418313"/>
            <a:ext cx="8640763" cy="1284268"/>
          </a:xfrm>
        </p:spPr>
        <p:txBody>
          <a:bodyPr anchor="ctr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Titolo del divisorio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E134B4D-D1C6-403C-87F8-32776FD0E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DDD7318-9882-4225-9B27-1DB17B3D374E}" type="datetime1">
              <a:rPr lang="it-IT" smtClean="0"/>
              <a:t>21/06/25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7C40DD1-2473-433A-86AF-A19E5D1C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E4E6DD-3673-45F3-B980-656947B0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1418312"/>
            <a:ext cx="1284270" cy="1284270"/>
          </a:xfrm>
          <a:prstGeom prst="ellipse">
            <a:avLst/>
          </a:prstGeom>
          <a:noFill/>
          <a:ln w="9525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1418312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2717320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4D2183DA-6999-4DF4-AE0B-EDCD20466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20808" y="3961597"/>
            <a:ext cx="3636230" cy="2359025"/>
          </a:xfrm>
        </p:spPr>
        <p:txBody>
          <a:bodyPr anchor="b">
            <a:normAutofit/>
          </a:bodyPr>
          <a:lstStyle>
            <a:lvl1pPr algn="r">
              <a:defRPr sz="960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557231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nale_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e 9">
            <a:extLst>
              <a:ext uri="{FF2B5EF4-FFF2-40B4-BE49-F238E27FC236}">
                <a16:creationId xmlns:a16="http://schemas.microsoft.com/office/drawing/2014/main" id="{29206C3E-8262-4BAC-A209-F4327335E1F0}"/>
              </a:ext>
            </a:extLst>
          </p:cNvPr>
          <p:cNvSpPr/>
          <p:nvPr userDrawn="1"/>
        </p:nvSpPr>
        <p:spPr>
          <a:xfrm rot="11483929">
            <a:off x="1293786" y="-5274490"/>
            <a:ext cx="10887270" cy="10887979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4295077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Chiusura / Ringraziamenti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4295076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4295076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5594084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10">
            <a:extLst>
              <a:ext uri="{FF2B5EF4-FFF2-40B4-BE49-F238E27FC236}">
                <a16:creationId xmlns:a16="http://schemas.microsoft.com/office/drawing/2014/main" id="{E4786A85-B23B-420C-9463-CF262A126A21}"/>
              </a:ext>
            </a:extLst>
          </p:cNvPr>
          <p:cNvSpPr/>
          <p:nvPr userDrawn="1"/>
        </p:nvSpPr>
        <p:spPr>
          <a:xfrm rot="11483929">
            <a:off x="652366" y="5545716"/>
            <a:ext cx="10887270" cy="10887979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77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nale_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4295077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Chiusura / Ringraziamenti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4295076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4295076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5594084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493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 test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08073"/>
            <a:ext cx="8640000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2DD36-5A30-49DB-B42D-7D5A0FEDD725}" type="datetime1">
              <a:rPr lang="it-IT" smtClean="0"/>
              <a:t>21/06/25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8640000" cy="4429125"/>
          </a:xfrm>
        </p:spPr>
        <p:txBody>
          <a:bodyPr/>
          <a:lstStyle/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78769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 testo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32DA2-7786-4B02-A38D-4DEF20DDC294}" type="datetime1">
              <a:rPr lang="it-IT" smtClean="0"/>
              <a:t>21/06/25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5330113" cy="4429125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10" name="Segnaposto testo 6">
            <a:extLst>
              <a:ext uri="{FF2B5EF4-FFF2-40B4-BE49-F238E27FC236}">
                <a16:creationId xmlns:a16="http://schemas.microsoft.com/office/drawing/2014/main" id="{A91EDD17-1F39-46F2-A6AE-0DA93D9DE7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0000" y="2060575"/>
            <a:ext cx="5330113" cy="4429125"/>
          </a:xfrm>
        </p:spPr>
        <p:txBody>
          <a:bodyPr/>
          <a:lstStyle/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1809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93F0EDA-05BE-4DD7-962F-394BE079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F0C82C2-529C-45CC-B0FD-8E1A68BA4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2060575"/>
            <a:ext cx="11522075" cy="44291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0"/>
            <a:r>
              <a:rPr lang="it-IT" dirty="0"/>
              <a:t>Secondo livello</a:t>
            </a:r>
          </a:p>
          <a:p>
            <a:pPr lvl="0"/>
            <a:r>
              <a:rPr lang="it-IT" dirty="0"/>
              <a:t>Terzo livello</a:t>
            </a:r>
          </a:p>
          <a:p>
            <a:pPr lvl="0"/>
            <a:r>
              <a:rPr lang="it-IT" dirty="0"/>
              <a:t>Quarto livello</a:t>
            </a:r>
          </a:p>
          <a:p>
            <a:pPr lvl="0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0DE2DC-DBA6-437E-BB4E-13D6007AE7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4964" y="39688"/>
            <a:ext cx="238329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7D83998-590D-466C-8A0D-4799B9EEF533}" type="datetime1">
              <a:rPr lang="it-IT" smtClean="0"/>
              <a:t>21/06/25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2393C94-ABEE-455B-B13B-0EB6402D37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16275" y="39688"/>
            <a:ext cx="41148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A960919-4893-43E8-BAF3-C8C59F419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4538" y="39688"/>
            <a:ext cx="10425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21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680" r:id="rId3"/>
    <p:sldLayoutId id="2147483717" r:id="rId4"/>
    <p:sldLayoutId id="2147483681" r:id="rId5"/>
    <p:sldLayoutId id="2147483682" r:id="rId6"/>
    <p:sldLayoutId id="2147483719" r:id="rId7"/>
    <p:sldLayoutId id="2147483671" r:id="rId8"/>
    <p:sldLayoutId id="2147483726" r:id="rId9"/>
    <p:sldLayoutId id="2147483727" r:id="rId10"/>
    <p:sldLayoutId id="2147483662" r:id="rId11"/>
    <p:sldLayoutId id="2147483670" r:id="rId12"/>
    <p:sldLayoutId id="2147483720" r:id="rId13"/>
    <p:sldLayoutId id="2147483672" r:id="rId14"/>
    <p:sldLayoutId id="2147483677" r:id="rId15"/>
    <p:sldLayoutId id="2147483732" r:id="rId16"/>
    <p:sldLayoutId id="2147483721" r:id="rId17"/>
    <p:sldLayoutId id="2147483723" r:id="rId18"/>
    <p:sldLayoutId id="2147483724" r:id="rId19"/>
    <p:sldLayoutId id="2147483673" r:id="rId20"/>
    <p:sldLayoutId id="2147483674" r:id="rId21"/>
    <p:sldLayoutId id="2147483725" r:id="rId22"/>
    <p:sldLayoutId id="2147483675" r:id="rId23"/>
    <p:sldLayoutId id="2147483676" r:id="rId24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469" userDrawn="1">
          <p15:clr>
            <a:srgbClr val="F26B43"/>
          </p15:clr>
        </p15:guide>
        <p15:guide id="2" pos="211" userDrawn="1">
          <p15:clr>
            <a:srgbClr val="F26B43"/>
          </p15:clr>
        </p15:guide>
        <p15:guide id="3" pos="2026" userDrawn="1">
          <p15:clr>
            <a:srgbClr val="F26B43"/>
          </p15:clr>
        </p15:guide>
        <p15:guide id="4" pos="1799" userDrawn="1">
          <p15:clr>
            <a:srgbClr val="F26B43"/>
          </p15:clr>
        </p15:guide>
        <p15:guide id="5" orient="horz" pos="1298" userDrawn="1">
          <p15:clr>
            <a:srgbClr val="F26B43"/>
          </p15:clr>
        </p15:guide>
        <p15:guide id="6" orient="horz" pos="4088" userDrawn="1">
          <p15:clr>
            <a:srgbClr val="F26B43"/>
          </p15:clr>
        </p15:guide>
        <p15:guide id="7" orient="horz" pos="255" userDrawn="1">
          <p15:clr>
            <a:srgbClr val="F26B43"/>
          </p15:clr>
        </p15:guide>
        <p15:guide id="8" orient="horz" pos="981" userDrawn="1">
          <p15:clr>
            <a:srgbClr val="F26B43"/>
          </p15:clr>
        </p15:guide>
        <p15:guide id="9" orient="horz" pos="504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93F0EDA-05BE-4DD7-962F-394BE079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F0C82C2-529C-45CC-B0FD-8E1A68BA4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2060575"/>
            <a:ext cx="11522075" cy="4429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4066552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12" r:id="rId2"/>
    <p:sldLayoutId id="2147483705" r:id="rId3"/>
    <p:sldLayoutId id="2147483706" r:id="rId4"/>
    <p:sldLayoutId id="2147483709" r:id="rId5"/>
    <p:sldLayoutId id="2147483714" r:id="rId6"/>
    <p:sldLayoutId id="2147483729" r:id="rId7"/>
    <p:sldLayoutId id="2147483715" r:id="rId8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469" userDrawn="1">
          <p15:clr>
            <a:srgbClr val="F26B43"/>
          </p15:clr>
        </p15:guide>
        <p15:guide id="2" pos="211" userDrawn="1">
          <p15:clr>
            <a:srgbClr val="F26B43"/>
          </p15:clr>
        </p15:guide>
        <p15:guide id="3" pos="2026" userDrawn="1">
          <p15:clr>
            <a:srgbClr val="F26B43"/>
          </p15:clr>
        </p15:guide>
        <p15:guide id="4" pos="1799" userDrawn="1">
          <p15:clr>
            <a:srgbClr val="F26B43"/>
          </p15:clr>
        </p15:guide>
        <p15:guide id="5" orient="horz" pos="1298" userDrawn="1">
          <p15:clr>
            <a:srgbClr val="F26B43"/>
          </p15:clr>
        </p15:guide>
        <p15:guide id="6" orient="horz" pos="4088" userDrawn="1">
          <p15:clr>
            <a:srgbClr val="F26B43"/>
          </p15:clr>
        </p15:guide>
        <p15:guide id="7" orient="horz" pos="255" userDrawn="1">
          <p15:clr>
            <a:srgbClr val="F26B43"/>
          </p15:clr>
        </p15:guide>
        <p15:guide id="8" orient="horz" pos="981" userDrawn="1">
          <p15:clr>
            <a:srgbClr val="F26B43"/>
          </p15:clr>
        </p15:guide>
        <p15:guide id="9" orient="horz" pos="504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310.09903" TargetMode="Externa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2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139C8332-124C-4AAA-8F96-961CED6E6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75" y="2649542"/>
            <a:ext cx="10297220" cy="1979441"/>
          </a:xfrm>
        </p:spPr>
        <p:txBody>
          <a:bodyPr/>
          <a:lstStyle/>
          <a:p>
            <a:r>
              <a:rPr lang="it-IT" sz="4800" dirty="0"/>
              <a:t>Nifty50  forecasting and trading strategies</a:t>
            </a:r>
          </a:p>
        </p:txBody>
      </p:sp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026BBB7E-2B72-48A5-B8AC-092CE1F3CB5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3375" y="4871827"/>
            <a:ext cx="5652253" cy="318490"/>
          </a:xfrm>
        </p:spPr>
        <p:txBody>
          <a:bodyPr/>
          <a:lstStyle/>
          <a:p>
            <a:r>
              <a:rPr lang="it-IT" sz="1400" dirty="0"/>
              <a:t>Barbieri Claudio,  </a:t>
            </a:r>
            <a:r>
              <a:rPr lang="it-IT" sz="1400" dirty="0" err="1"/>
              <a:t>Delera</a:t>
            </a:r>
            <a:r>
              <a:rPr lang="it-IT" sz="1400" dirty="0"/>
              <a:t> Giacomo,  </a:t>
            </a:r>
            <a:r>
              <a:rPr lang="it-IT" sz="1400" dirty="0" err="1"/>
              <a:t>Huser</a:t>
            </a:r>
            <a:r>
              <a:rPr lang="it-IT" sz="1400" dirty="0"/>
              <a:t>  Cyril,  Howe Alessandro</a:t>
            </a:r>
          </a:p>
        </p:txBody>
      </p:sp>
      <p:sp>
        <p:nvSpPr>
          <p:cNvPr id="4" name="Segnaposto testo 1">
            <a:extLst>
              <a:ext uri="{FF2B5EF4-FFF2-40B4-BE49-F238E27FC236}">
                <a16:creationId xmlns:a16="http://schemas.microsoft.com/office/drawing/2014/main" id="{81814448-AF81-2B6E-A973-E920A76E0E4D}"/>
              </a:ext>
            </a:extLst>
          </p:cNvPr>
          <p:cNvSpPr txBox="1">
            <a:spLocks/>
          </p:cNvSpPr>
          <p:nvPr/>
        </p:nvSpPr>
        <p:spPr>
          <a:xfrm>
            <a:off x="586042" y="6258155"/>
            <a:ext cx="4078060" cy="318490"/>
          </a:xfrm>
          <a:prstGeom prst="rect">
            <a:avLst/>
          </a:prstGeom>
        </p:spPr>
        <p:txBody>
          <a:bodyPr vert="horz" lIns="45719" tIns="45719" rIns="45719" bIns="45719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bg1"/>
                </a:solidFill>
                <a:latin typeface="Manrope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/>
              <a:t>TA: Sala Edoardo</a:t>
            </a:r>
          </a:p>
        </p:txBody>
      </p:sp>
      <p:sp>
        <p:nvSpPr>
          <p:cNvPr id="5" name="Segnaposto testo 1">
            <a:extLst>
              <a:ext uri="{FF2B5EF4-FFF2-40B4-BE49-F238E27FC236}">
                <a16:creationId xmlns:a16="http://schemas.microsoft.com/office/drawing/2014/main" id="{62482A93-8E66-7059-921D-45BAF8B835EC}"/>
              </a:ext>
            </a:extLst>
          </p:cNvPr>
          <p:cNvSpPr txBox="1">
            <a:spLocks/>
          </p:cNvSpPr>
          <p:nvPr/>
        </p:nvSpPr>
        <p:spPr>
          <a:xfrm>
            <a:off x="586042" y="5621175"/>
            <a:ext cx="4078060" cy="318490"/>
          </a:xfrm>
          <a:prstGeom prst="rect">
            <a:avLst/>
          </a:prstGeom>
        </p:spPr>
        <p:txBody>
          <a:bodyPr vert="horz" lIns="45719" tIns="45719" rIns="45719" bIns="45719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bg1"/>
                </a:solidFill>
                <a:latin typeface="Manrope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 err="1"/>
              <a:t>Econometrics</a:t>
            </a:r>
            <a:r>
              <a:rPr lang="it-IT" sz="1400" dirty="0"/>
              <a:t> project 2024/2025</a:t>
            </a:r>
          </a:p>
        </p:txBody>
      </p:sp>
      <p:sp>
        <p:nvSpPr>
          <p:cNvPr id="6" name="Segnaposto testo 1">
            <a:extLst>
              <a:ext uri="{FF2B5EF4-FFF2-40B4-BE49-F238E27FC236}">
                <a16:creationId xmlns:a16="http://schemas.microsoft.com/office/drawing/2014/main" id="{3F033153-BD64-BA9D-9462-440FCC3A6A86}"/>
              </a:ext>
            </a:extLst>
          </p:cNvPr>
          <p:cNvSpPr txBox="1">
            <a:spLocks/>
          </p:cNvSpPr>
          <p:nvPr/>
        </p:nvSpPr>
        <p:spPr>
          <a:xfrm>
            <a:off x="593376" y="5939665"/>
            <a:ext cx="4078060" cy="318490"/>
          </a:xfrm>
          <a:prstGeom prst="rect">
            <a:avLst/>
          </a:prstGeom>
        </p:spPr>
        <p:txBody>
          <a:bodyPr vert="horz" lIns="45719" tIns="45719" rIns="45719" bIns="45719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bg1"/>
                </a:solidFill>
                <a:latin typeface="Manrope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 err="1"/>
              <a:t>Lecturer</a:t>
            </a:r>
            <a:r>
              <a:rPr lang="it-IT" sz="1400" dirty="0"/>
              <a:t>: Azzone Michele</a:t>
            </a:r>
          </a:p>
        </p:txBody>
      </p:sp>
      <p:sp>
        <p:nvSpPr>
          <p:cNvPr id="7" name="Segnaposto testo 1">
            <a:extLst>
              <a:ext uri="{FF2B5EF4-FFF2-40B4-BE49-F238E27FC236}">
                <a16:creationId xmlns:a16="http://schemas.microsoft.com/office/drawing/2014/main" id="{A9B3DE3D-59DD-1AC6-021F-D75427938DD3}"/>
              </a:ext>
            </a:extLst>
          </p:cNvPr>
          <p:cNvSpPr txBox="1">
            <a:spLocks/>
          </p:cNvSpPr>
          <p:nvPr/>
        </p:nvSpPr>
        <p:spPr>
          <a:xfrm>
            <a:off x="586042" y="4930209"/>
            <a:ext cx="8712337" cy="318490"/>
          </a:xfrm>
          <a:prstGeom prst="rect">
            <a:avLst/>
          </a:prstGeom>
        </p:spPr>
        <p:txBody>
          <a:bodyPr vert="horz" lIns="45719" tIns="45719" rIns="45719" bIns="45719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bg1"/>
                </a:solidFill>
                <a:latin typeface="Manrope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554532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BF403-DC7B-78B6-EBF3-F424C86DF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501A46-DB0B-B5C9-90FB-8FED6D653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8051-5363-43F7-9F4C-A16947F6234B}" type="datetime1">
              <a:rPr lang="it-IT" smtClean="0"/>
              <a:t>21/06/25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052C1-232A-4A5F-8FBA-62D2994F1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BA6690-8046-C57C-9DE3-5858ED265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10</a:t>
            </a:fld>
            <a:endParaRPr lang="it-IT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70F196-649D-2356-DF8D-FE396D18B3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96805" y="2060574"/>
            <a:ext cx="6120000" cy="316366"/>
          </a:xfrm>
        </p:spPr>
        <p:txBody>
          <a:bodyPr/>
          <a:lstStyle/>
          <a:p>
            <a:r>
              <a:rPr lang="en-US" sz="1800" dirty="0"/>
              <a:t>Wrapping up: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10749D-965A-9671-0779-9CC00CBA08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96805" y="2454718"/>
            <a:ext cx="9198390" cy="3027737"/>
          </a:xfrm>
        </p:spPr>
        <p:txBody>
          <a:bodyPr>
            <a:noAutofit/>
          </a:bodyPr>
          <a:lstStyle/>
          <a:p>
            <a:pPr marL="285750" indent="-285750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q"/>
            </a:pPr>
            <a:r>
              <a:rPr lang="en-US" sz="1800" b="1" dirty="0"/>
              <a:t>Linear model </a:t>
            </a:r>
            <a:r>
              <a:rPr lang="en-US" sz="1800" dirty="0"/>
              <a:t>using technical indicators offers good prediction for </a:t>
            </a:r>
            <a:r>
              <a:rPr lang="en-US" sz="1800" i="1" dirty="0"/>
              <a:t>whole-day</a:t>
            </a:r>
            <a:r>
              <a:rPr lang="en-US" sz="1800" dirty="0"/>
              <a:t> trading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dirty="0"/>
              <a:t>LSTM</a:t>
            </a:r>
            <a:r>
              <a:rPr lang="en-US" sz="1800" dirty="0"/>
              <a:t> with </a:t>
            </a:r>
            <a:r>
              <a:rPr lang="en-US" sz="1800" i="1" dirty="0"/>
              <a:t>log return </a:t>
            </a:r>
            <a:r>
              <a:rPr lang="en-US" sz="1800" dirty="0"/>
              <a:t>cannot generate profit with the used strategy</a:t>
            </a:r>
          </a:p>
          <a:p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dirty="0"/>
              <a:t>VAR</a:t>
            </a:r>
            <a:r>
              <a:rPr lang="en-US" sz="1800" dirty="0"/>
              <a:t> on the OHLC exhibits strong performance when targeting </a:t>
            </a:r>
            <a:r>
              <a:rPr lang="en-US" sz="1800" i="1" dirty="0"/>
              <a:t>intraday</a:t>
            </a:r>
            <a:r>
              <a:rPr lang="en-US" sz="1800" dirty="0"/>
              <a:t> returns</a:t>
            </a:r>
          </a:p>
          <a:p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dirty="0"/>
              <a:t>GARCH </a:t>
            </a:r>
            <a:r>
              <a:rPr lang="en-US" sz="1800" dirty="0"/>
              <a:t>leverages </a:t>
            </a:r>
            <a:r>
              <a:rPr lang="en-US" sz="1800" i="1" dirty="0"/>
              <a:t>probabilistic</a:t>
            </a:r>
            <a:r>
              <a:rPr lang="en-US" sz="1800" dirty="0"/>
              <a:t> strategies to achieve positive results</a:t>
            </a:r>
            <a:endParaRPr lang="en-US" sz="1800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800" dirty="0"/>
          </a:p>
          <a:p>
            <a:endParaRPr lang="en-US" sz="1800" dirty="0"/>
          </a:p>
        </p:txBody>
      </p:sp>
      <p:pic>
        <p:nvPicPr>
          <p:cNvPr id="10" name="Content Placeholder 9" descr="Checklist with solid fill">
            <a:extLst>
              <a:ext uri="{FF2B5EF4-FFF2-40B4-BE49-F238E27FC236}">
                <a16:creationId xmlns:a16="http://schemas.microsoft.com/office/drawing/2014/main" id="{31E12401-88D5-8B10-AAD7-3A9F7D790EE6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750" y="1919646"/>
            <a:ext cx="598222" cy="598222"/>
          </a:xfrm>
        </p:spPr>
      </p:pic>
    </p:spTree>
    <p:extLst>
      <p:ext uri="{BB962C8B-B14F-4D97-AF65-F5344CB8AC3E}">
        <p14:creationId xmlns:p14="http://schemas.microsoft.com/office/powerpoint/2010/main" val="1350277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FFCF1-15CF-915F-CA4D-B81567007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88B088-445D-420B-423B-366750310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8051-5363-43F7-9F4C-A16947F6234B}" type="datetime1">
              <a:rPr lang="it-IT" smtClean="0"/>
              <a:t>21/06/25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2307A-6CB0-CBE4-77F6-3353E4BAC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B81A1-C6BA-E243-0EAB-53E7802F9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11</a:t>
            </a:fld>
            <a:endParaRPr lang="it-IT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43AB98-98EF-A5B5-B84D-C1CE504E85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1513568"/>
            <a:ext cx="11601224" cy="4429125"/>
          </a:xfrm>
        </p:spPr>
        <p:txBody>
          <a:bodyPr/>
          <a:lstStyle/>
          <a:p>
            <a:r>
              <a:rPr lang="en-US" dirty="0"/>
              <a:t>[1] Zahra </a:t>
            </a:r>
            <a:r>
              <a:rPr lang="en-US" dirty="0" err="1"/>
              <a:t>Fathali</a:t>
            </a:r>
            <a:r>
              <a:rPr lang="en-US" dirty="0"/>
              <a:t>, Zahra Kodia </a:t>
            </a:r>
            <a:r>
              <a:rPr lang="en-US" dirty="0" err="1"/>
              <a:t>Aouina</a:t>
            </a:r>
            <a:r>
              <a:rPr lang="en-US" dirty="0"/>
              <a:t>, and </a:t>
            </a:r>
            <a:r>
              <a:rPr lang="en-US" dirty="0" err="1"/>
              <a:t>Lamjed</a:t>
            </a:r>
            <a:r>
              <a:rPr lang="en-US" dirty="0"/>
              <a:t> Ben Said. “Stock Market Prediction of NIFTY 50 Index Applying Machine Learning Techniques”. In: Applied Artificial Intelligence 36 (2022). </a:t>
            </a:r>
            <a:r>
              <a:rPr lang="en-US" dirty="0" err="1"/>
              <a:t>doi</a:t>
            </a:r>
            <a:r>
              <a:rPr lang="en-US" dirty="0"/>
              <a:t>: 10. 1080/08839514.2022.2111134. url: https://www.researchgate.net/publication/363632317_ Stock_Market_Prediction_of_NIFTY_50_Index_Applying_Machine_Learning_Techniques.</a:t>
            </a:r>
          </a:p>
          <a:p>
            <a:endParaRPr lang="en-US" dirty="0"/>
          </a:p>
          <a:p>
            <a:r>
              <a:rPr lang="en-US" dirty="0"/>
              <a:t>[2] Gang Ji et al. “An adaptive feature selection schema using improved technical indicators for predicting stock price movements”. In: Expert Systems with Applications 200 (2022), p. 116941. </a:t>
            </a:r>
            <a:r>
              <a:rPr lang="en-US" dirty="0" err="1"/>
              <a:t>issn</a:t>
            </a:r>
            <a:r>
              <a:rPr lang="en-US" dirty="0"/>
              <a:t>: 0957- 4174. </a:t>
            </a:r>
            <a:r>
              <a:rPr lang="en-US" dirty="0" err="1"/>
              <a:t>doi</a:t>
            </a:r>
            <a:r>
              <a:rPr lang="en-US" dirty="0"/>
              <a:t>: https://doi.org/10.1016/j.eswa.2022.116941. url: https://www.sciencedirect. com/science/article/</a:t>
            </a:r>
            <a:r>
              <a:rPr lang="en-US" dirty="0" err="1"/>
              <a:t>pii</a:t>
            </a:r>
            <a:r>
              <a:rPr lang="en-US" dirty="0"/>
              <a:t>/S0957417422003712.</a:t>
            </a:r>
          </a:p>
          <a:p>
            <a:endParaRPr lang="en-US" dirty="0"/>
          </a:p>
          <a:p>
            <a:r>
              <a:rPr lang="en-US" dirty="0"/>
              <a:t> [3] Fatemeh Moodi, Amir </a:t>
            </a:r>
            <a:r>
              <a:rPr lang="en-US" dirty="0" err="1"/>
              <a:t>Jahangard</a:t>
            </a:r>
            <a:r>
              <a:rPr lang="en-US" dirty="0"/>
              <a:t>-Rafsanjani, and Sajad </a:t>
            </a:r>
            <a:r>
              <a:rPr lang="en-US" dirty="0" err="1"/>
              <a:t>Zarifzadeh</a:t>
            </a:r>
            <a:r>
              <a:rPr lang="en-US" dirty="0"/>
              <a:t>. Feature selection and regression methods for stock price prediction using technical indicators. 2023. </a:t>
            </a:r>
            <a:r>
              <a:rPr lang="en-US" dirty="0" err="1"/>
              <a:t>arXiv</a:t>
            </a:r>
            <a:r>
              <a:rPr lang="en-US" dirty="0"/>
              <a:t>: 2310.09903 [q-fin.ST]. url: </a:t>
            </a:r>
            <a:r>
              <a:rPr lang="en-US" dirty="0">
                <a:hlinkClick r:id="rId2"/>
              </a:rPr>
              <a:t>https://arxiv.org/abs/2310.09903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 [4] Huiwen Wang, Wenyang Huang, and Shanshan Wang. Forecasting open-high-low-close data contained in candlestick chart. 2021. </a:t>
            </a:r>
            <a:r>
              <a:rPr lang="en-US" dirty="0" err="1"/>
              <a:t>arXiv</a:t>
            </a:r>
            <a:r>
              <a:rPr lang="en-US" dirty="0"/>
              <a:t>: 2104.00581 [</a:t>
            </a:r>
            <a:r>
              <a:rPr lang="en-US" dirty="0" err="1"/>
              <a:t>econ.EM</a:t>
            </a:r>
            <a:r>
              <a:rPr lang="en-US" dirty="0"/>
              <a:t>]. url: https://arxiv.org/abs/ 2104.00581.</a:t>
            </a:r>
          </a:p>
        </p:txBody>
      </p:sp>
    </p:spTree>
    <p:extLst>
      <p:ext uri="{BB962C8B-B14F-4D97-AF65-F5344CB8AC3E}">
        <p14:creationId xmlns:p14="http://schemas.microsoft.com/office/powerpoint/2010/main" val="127421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AE4F85-264B-4566-A95C-D1FD7A57A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 for the </a:t>
            </a:r>
            <a:r>
              <a:rPr lang="it-IT" dirty="0" err="1"/>
              <a:t>attention</a:t>
            </a:r>
            <a:r>
              <a:rPr lang="it-IT" dirty="0"/>
              <a:t>!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D797D0E-5ECA-4024-80FB-841635BFC6C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14538" y="39688"/>
            <a:ext cx="1042500" cy="365125"/>
          </a:xfrm>
        </p:spPr>
        <p:txBody>
          <a:bodyPr/>
          <a:lstStyle/>
          <a:p>
            <a:fld id="{3135EEA2-8D42-4D46-95A6-66E65FDC5EB1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7388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EFA9D-745C-78BD-98A8-8A1083943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767216" cy="428319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7544F3-4747-04EE-A8E3-223D651BF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DA495-E2C5-4998-9BE1-96387B7D931F}" type="datetime1">
              <a:rPr lang="it-IT" smtClean="0"/>
              <a:t>21/06/25</a:t>
            </a:fld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F652B8-B697-499C-C666-845C4A07D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AA7D68-E4B3-5C45-D349-F6CFFBB7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2</a:t>
            </a:fld>
            <a:endParaRPr lang="it-I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028721-E718-FB1B-9CDB-115E4D70ADDC}"/>
              </a:ext>
            </a:extLst>
          </p:cNvPr>
          <p:cNvSpPr txBox="1"/>
          <p:nvPr/>
        </p:nvSpPr>
        <p:spPr>
          <a:xfrm>
            <a:off x="718571" y="1982697"/>
            <a:ext cx="5195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</a:t>
            </a:r>
            <a:r>
              <a:rPr lang="en-US" b="1" dirty="0"/>
              <a:t>Nifty50</a:t>
            </a:r>
            <a:r>
              <a:rPr lang="en-US" dirty="0"/>
              <a:t> index data from 2017,2018, and 2019 to avoid the COVID-19 pandemic</a:t>
            </a:r>
          </a:p>
        </p:txBody>
      </p:sp>
      <p:pic>
        <p:nvPicPr>
          <p:cNvPr id="26" name="Content Placeholder 25" descr="Diagram of a sample sampling process&#10;&#10;AI-generated content may be incorrect.">
            <a:extLst>
              <a:ext uri="{FF2B5EF4-FFF2-40B4-BE49-F238E27FC236}">
                <a16:creationId xmlns:a16="http://schemas.microsoft.com/office/drawing/2014/main" id="{B8D0CAF4-8EF0-F97F-7746-65724A3E9B73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953" y="2092395"/>
            <a:ext cx="4768585" cy="2009924"/>
          </a:xfr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3ED5373-FBC7-2DCB-74CB-1B5F2DB7EF1B}"/>
              </a:ext>
            </a:extLst>
          </p:cNvPr>
          <p:cNvSpPr txBox="1"/>
          <p:nvPr/>
        </p:nvSpPr>
        <p:spPr>
          <a:xfrm>
            <a:off x="325651" y="1275561"/>
            <a:ext cx="9641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High-frequency</a:t>
            </a:r>
            <a:r>
              <a:rPr lang="en-US" dirty="0"/>
              <a:t> (minute-level) data of the Indian stock market from 2017 to 2021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7C1696-DD5F-0C88-DFF7-3A4E2C359CE3}"/>
              </a:ext>
            </a:extLst>
          </p:cNvPr>
          <p:cNvSpPr txBox="1"/>
          <p:nvPr/>
        </p:nvSpPr>
        <p:spPr>
          <a:xfrm>
            <a:off x="9151620" y="1137061"/>
            <a:ext cx="1314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Indexes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Stocks</a:t>
            </a:r>
          </a:p>
        </p:txBody>
      </p:sp>
      <p:pic>
        <p:nvPicPr>
          <p:cNvPr id="28" name="Content Placeholder 9" descr="A list of numbers on a white background&#10;&#10;AI-generated content may be incorrect.">
            <a:extLst>
              <a:ext uri="{FF2B5EF4-FFF2-40B4-BE49-F238E27FC236}">
                <a16:creationId xmlns:a16="http://schemas.microsoft.com/office/drawing/2014/main" id="{619CB48F-7493-B782-3409-444D724A7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38" y="4346860"/>
            <a:ext cx="5649402" cy="2037145"/>
          </a:xfrm>
          <a:prstGeom prst="rect">
            <a:avLst/>
          </a:prstGeom>
          <a:noFill/>
        </p:spPr>
      </p:pic>
      <p:pic>
        <p:nvPicPr>
          <p:cNvPr id="32" name="Graphic 31" descr="Badge New with solid fill">
            <a:extLst>
              <a:ext uri="{FF2B5EF4-FFF2-40B4-BE49-F238E27FC236}">
                <a16:creationId xmlns:a16="http://schemas.microsoft.com/office/drawing/2014/main" id="{92D0A6F7-5873-E1C5-8F3A-3EDA40EF04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903" y="2116620"/>
            <a:ext cx="369332" cy="36933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0DAD91F-3348-FE51-B546-93A5C5F9099A}"/>
              </a:ext>
            </a:extLst>
          </p:cNvPr>
          <p:cNvSpPr txBox="1"/>
          <p:nvPr/>
        </p:nvSpPr>
        <p:spPr>
          <a:xfrm>
            <a:off x="756239" y="3287738"/>
            <a:ext cx="5012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Aggregate into </a:t>
            </a:r>
            <a:r>
              <a:rPr lang="en-US" i="1" dirty="0"/>
              <a:t>daily</a:t>
            </a:r>
            <a:r>
              <a:rPr lang="en-US" dirty="0"/>
              <a:t> </a:t>
            </a:r>
            <a:r>
              <a:rPr lang="en-US" b="1" dirty="0"/>
              <a:t>O</a:t>
            </a:r>
            <a:r>
              <a:rPr lang="en-US" dirty="0"/>
              <a:t>pen </a:t>
            </a:r>
            <a:r>
              <a:rPr lang="en-US" b="1" dirty="0"/>
              <a:t>H</a:t>
            </a:r>
            <a:r>
              <a:rPr lang="en-US" dirty="0"/>
              <a:t>igh </a:t>
            </a:r>
            <a:r>
              <a:rPr lang="en-US" b="1" dirty="0"/>
              <a:t>L</a:t>
            </a:r>
            <a:r>
              <a:rPr lang="en-US" dirty="0"/>
              <a:t>ow </a:t>
            </a:r>
            <a:r>
              <a:rPr lang="en-US" b="1" dirty="0"/>
              <a:t>C</a:t>
            </a:r>
            <a:r>
              <a:rPr lang="en-US" dirty="0"/>
              <a:t>lose prices to reduce noise level</a:t>
            </a:r>
          </a:p>
          <a:p>
            <a:endParaRPr lang="en-US" dirty="0"/>
          </a:p>
        </p:txBody>
      </p:sp>
      <p:pic>
        <p:nvPicPr>
          <p:cNvPr id="34" name="Graphic 33" descr="Badge New with solid fill">
            <a:extLst>
              <a:ext uri="{FF2B5EF4-FFF2-40B4-BE49-F238E27FC236}">
                <a16:creationId xmlns:a16="http://schemas.microsoft.com/office/drawing/2014/main" id="{68F9E182-589E-D6C8-A20E-1D965A943C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6907" y="3380071"/>
            <a:ext cx="369332" cy="369332"/>
          </a:xfrm>
          <a:prstGeom prst="rect">
            <a:avLst/>
          </a:prstGeom>
        </p:spPr>
      </p:pic>
      <p:pic>
        <p:nvPicPr>
          <p:cNvPr id="35" name="Graphic 34" descr="Badge New with solid fill">
            <a:extLst>
              <a:ext uri="{FF2B5EF4-FFF2-40B4-BE49-F238E27FC236}">
                <a16:creationId xmlns:a16="http://schemas.microsoft.com/office/drawing/2014/main" id="{219EA397-A5DF-C42A-E1A3-0FE3FBEE41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8370" y="5397773"/>
            <a:ext cx="369332" cy="369332"/>
          </a:xfrm>
          <a:prstGeom prst="rect">
            <a:avLst/>
          </a:prstGeom>
        </p:spPr>
      </p:pic>
      <p:pic>
        <p:nvPicPr>
          <p:cNvPr id="36" name="Graphic 35" descr="Badge New with solid fill">
            <a:extLst>
              <a:ext uri="{FF2B5EF4-FFF2-40B4-BE49-F238E27FC236}">
                <a16:creationId xmlns:a16="http://schemas.microsoft.com/office/drawing/2014/main" id="{4BB5BB4E-3D1E-AC44-458B-D2D9B7EAD2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5437" y="4449702"/>
            <a:ext cx="369332" cy="36933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DCC6DA1-3E97-E7A6-5278-FDD64579BC69}"/>
              </a:ext>
            </a:extLst>
          </p:cNvPr>
          <p:cNvSpPr txBox="1"/>
          <p:nvPr/>
        </p:nvSpPr>
        <p:spPr>
          <a:xfrm>
            <a:off x="6327702" y="4354472"/>
            <a:ext cx="5529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Extract a proxy for the index </a:t>
            </a:r>
            <a:r>
              <a:rPr lang="en-US" b="1" dirty="0"/>
              <a:t>V</a:t>
            </a:r>
            <a:r>
              <a:rPr lang="en-US" dirty="0"/>
              <a:t>olume from the constituent underlying stocks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DAFE30-A397-1989-61D6-5142C21C5AAE}"/>
              </a:ext>
            </a:extLst>
          </p:cNvPr>
          <p:cNvSpPr txBox="1"/>
          <p:nvPr/>
        </p:nvSpPr>
        <p:spPr>
          <a:xfrm>
            <a:off x="6327703" y="5365433"/>
            <a:ext cx="5529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some </a:t>
            </a:r>
            <a:r>
              <a:rPr lang="en-US" b="1" dirty="0"/>
              <a:t>technical indicators </a:t>
            </a:r>
            <a:r>
              <a:rPr lang="en-US" dirty="0"/>
              <a:t>to use as features</a:t>
            </a:r>
          </a:p>
        </p:txBody>
      </p:sp>
    </p:spTree>
    <p:extLst>
      <p:ext uri="{BB962C8B-B14F-4D97-AF65-F5344CB8AC3E}">
        <p14:creationId xmlns:p14="http://schemas.microsoft.com/office/powerpoint/2010/main" val="2578883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792A1-76B3-42FE-71EF-992C22B6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3"/>
            <a:ext cx="6120000" cy="437028"/>
          </a:xfrm>
        </p:spPr>
        <p:txBody>
          <a:bodyPr/>
          <a:lstStyle/>
          <a:p>
            <a:r>
              <a:rPr lang="en-US" dirty="0"/>
              <a:t>Linear  Model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21F1ED-3A74-D214-D36F-375DE7829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8051-5363-43F7-9F4C-A16947F6234B}" type="datetime1">
              <a:rPr lang="it-IT" smtClean="0"/>
              <a:t>21/06/25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15865E-E243-8758-B445-F5668D576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918AFD-046C-33F3-C1FC-1D7EAA9CF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3</a:t>
            </a:fld>
            <a:endParaRPr lang="it-IT"/>
          </a:p>
        </p:txBody>
      </p:sp>
      <p:pic>
        <p:nvPicPr>
          <p:cNvPr id="10" name="Content Placeholder 9" descr="A graph with blue lines&#10;&#10;AI-generated content may be incorrect.">
            <a:extLst>
              <a:ext uri="{FF2B5EF4-FFF2-40B4-BE49-F238E27FC236}">
                <a16:creationId xmlns:a16="http://schemas.microsoft.com/office/drawing/2014/main" id="{E3C88997-C19E-7D80-B10F-60318CA63CC2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506" y="786417"/>
            <a:ext cx="4184193" cy="2696025"/>
          </a:xfrm>
        </p:spPr>
      </p:pic>
      <p:pic>
        <p:nvPicPr>
          <p:cNvPr id="12" name="Picture 11" descr="A group of graphs with black lines&#10;&#10;AI-generated content may be incorrect.">
            <a:extLst>
              <a:ext uri="{FF2B5EF4-FFF2-40B4-BE49-F238E27FC236}">
                <a16:creationId xmlns:a16="http://schemas.microsoft.com/office/drawing/2014/main" id="{0403B4A8-56B3-58BC-7255-AC8A4167C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087" y="4179043"/>
            <a:ext cx="2945729" cy="2089052"/>
          </a:xfrm>
          <a:prstGeom prst="rect">
            <a:avLst/>
          </a:prstGeom>
        </p:spPr>
      </p:pic>
      <p:pic>
        <p:nvPicPr>
          <p:cNvPr id="11" name="Picture 10" descr="A close-up of a sign&#10;&#10;AI-generated content may be incorrect.">
            <a:extLst>
              <a:ext uri="{FF2B5EF4-FFF2-40B4-BE49-F238E27FC236}">
                <a16:creationId xmlns:a16="http://schemas.microsoft.com/office/drawing/2014/main" id="{840A5C62-44BF-0051-C712-DB22C7DA3C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74" y="3803192"/>
            <a:ext cx="4713741" cy="3200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790ACB-9472-AB24-2A66-6E641BAE3887}"/>
              </a:ext>
            </a:extLst>
          </p:cNvPr>
          <p:cNvSpPr txBox="1"/>
          <p:nvPr/>
        </p:nvSpPr>
        <p:spPr>
          <a:xfrm>
            <a:off x="803326" y="1415535"/>
            <a:ext cx="6527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 the </a:t>
            </a:r>
            <a:r>
              <a:rPr lang="en-US" b="1" dirty="0"/>
              <a:t>close price </a:t>
            </a:r>
            <a:r>
              <a:rPr lang="en-US" dirty="0"/>
              <a:t>of Nifty50 using technical indicators</a:t>
            </a:r>
          </a:p>
          <a:p>
            <a:r>
              <a:rPr lang="en-US" dirty="0"/>
              <a:t>with a linear regression model</a:t>
            </a:r>
          </a:p>
        </p:txBody>
      </p:sp>
      <p:pic>
        <p:nvPicPr>
          <p:cNvPr id="15" name="Graphic 14" descr="Bullseye with solid fill">
            <a:extLst>
              <a:ext uri="{FF2B5EF4-FFF2-40B4-BE49-F238E27FC236}">
                <a16:creationId xmlns:a16="http://schemas.microsoft.com/office/drawing/2014/main" id="{C1C86E50-4FB4-DBA6-7FF1-74E92AFA54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7563" y="1415535"/>
            <a:ext cx="369332" cy="369332"/>
          </a:xfrm>
          <a:prstGeom prst="rect">
            <a:avLst/>
          </a:prstGeom>
        </p:spPr>
      </p:pic>
      <p:pic>
        <p:nvPicPr>
          <p:cNvPr id="18" name="Picture 17" descr="A comparison of a graph&#10;&#10;AI-generated content may be incorrect.">
            <a:extLst>
              <a:ext uri="{FF2B5EF4-FFF2-40B4-BE49-F238E27FC236}">
                <a16:creationId xmlns:a16="http://schemas.microsoft.com/office/drawing/2014/main" id="{806DBEE0-2D78-310B-DF92-25F77F8805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269" y="4250243"/>
            <a:ext cx="3131676" cy="20178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F14EDF2-455D-8632-BD6D-7C74C78F16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3258675"/>
            <a:ext cx="6812597" cy="223767"/>
          </a:xfrm>
          <a:prstGeom prst="rect">
            <a:avLst/>
          </a:prstGeom>
        </p:spPr>
      </p:pic>
      <p:pic>
        <p:nvPicPr>
          <p:cNvPr id="32" name="Graphic 31" descr="Badge Cross with solid fill">
            <a:extLst>
              <a:ext uri="{FF2B5EF4-FFF2-40B4-BE49-F238E27FC236}">
                <a16:creationId xmlns:a16="http://schemas.microsoft.com/office/drawing/2014/main" id="{A6AD3E10-F863-2B71-D33E-10A3DDEBE7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6762" y="3803192"/>
            <a:ext cx="365125" cy="36512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9A5E529-500B-F7A9-5447-F6CEA541CA83}"/>
              </a:ext>
            </a:extLst>
          </p:cNvPr>
          <p:cNvSpPr txBox="1"/>
          <p:nvPr/>
        </p:nvSpPr>
        <p:spPr>
          <a:xfrm>
            <a:off x="731887" y="3809026"/>
            <a:ext cx="4761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interest in the statistical reliability here,</a:t>
            </a:r>
          </a:p>
          <a:p>
            <a:r>
              <a:rPr lang="en-US" dirty="0"/>
              <a:t>just focus on the forecast power</a:t>
            </a:r>
          </a:p>
        </p:txBody>
      </p:sp>
      <p:pic>
        <p:nvPicPr>
          <p:cNvPr id="38" name="Graphic 37" descr="Badge Tick1 with solid fill">
            <a:extLst>
              <a:ext uri="{FF2B5EF4-FFF2-40B4-BE49-F238E27FC236}">
                <a16:creationId xmlns:a16="http://schemas.microsoft.com/office/drawing/2014/main" id="{A234104F-7EA7-89F0-670F-8B80291ADD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5692" y="5374048"/>
            <a:ext cx="365125" cy="36512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16A8F96-90DB-2FAF-1AA9-FDCF26CCEE24}"/>
              </a:ext>
            </a:extLst>
          </p:cNvPr>
          <p:cNvSpPr txBox="1"/>
          <p:nvPr/>
        </p:nvSpPr>
        <p:spPr>
          <a:xfrm>
            <a:off x="731887" y="5374048"/>
            <a:ext cx="438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Diagnostics for guiding future modeling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E25C629-8058-0586-9672-7AC8A183E743}"/>
              </a:ext>
            </a:extLst>
          </p:cNvPr>
          <p:cNvSpPr txBox="1"/>
          <p:nvPr/>
        </p:nvSpPr>
        <p:spPr>
          <a:xfrm>
            <a:off x="803326" y="2130104"/>
            <a:ext cx="60404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Variable selection: backward/forward minimizing AIC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set: 2017, 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set:  2019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9AC031E-5B6D-6A07-4EB5-0D7F808C66F2}"/>
              </a:ext>
            </a:extLst>
          </p:cNvPr>
          <p:cNvSpPr txBox="1"/>
          <p:nvPr/>
        </p:nvSpPr>
        <p:spPr>
          <a:xfrm>
            <a:off x="731887" y="4455357"/>
            <a:ext cx="43877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Spurious high R² from non-stationary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Heteroskedastic residuals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Non-normal error distribution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8ADDCF5-DDE1-4C8C-52DC-09B88C6D6B1E}"/>
              </a:ext>
            </a:extLst>
          </p:cNvPr>
          <p:cNvSpPr txBox="1"/>
          <p:nvPr/>
        </p:nvSpPr>
        <p:spPr>
          <a:xfrm>
            <a:off x="731887" y="5840352"/>
            <a:ext cx="5235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 autocorrelation detected after including lagged values</a:t>
            </a:r>
          </a:p>
        </p:txBody>
      </p:sp>
    </p:spTree>
    <p:extLst>
      <p:ext uri="{BB962C8B-B14F-4D97-AF65-F5344CB8AC3E}">
        <p14:creationId xmlns:p14="http://schemas.microsoft.com/office/powerpoint/2010/main" val="1807029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D083-D35B-399B-A4F5-11084BFAC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25" y="1357956"/>
            <a:ext cx="5761037" cy="840083"/>
          </a:xfrm>
        </p:spPr>
        <p:txBody>
          <a:bodyPr/>
          <a:lstStyle/>
          <a:p>
            <a:r>
              <a:rPr lang="en-GB" sz="1800" dirty="0"/>
              <a:t>Absolute Change Threshold Strategy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D1AFBC-85EF-30E1-51F2-E0E48474D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8051-5363-43F7-9F4C-A16947F6234B}" type="datetime1">
              <a:rPr lang="it-IT" smtClean="0"/>
              <a:t>21/06/25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7B9EC-87C6-1A75-6CDA-3157A481C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Barbieri - Delera - Hauser -  Howe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A2BA6F-01F7-3397-F28E-541755886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4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E6B1AB9E-B032-7EA2-6557-465A7AC8A4A6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334963" y="1777999"/>
                <a:ext cx="4962252" cy="4780455"/>
              </a:xfrm>
            </p:spPr>
            <p:txBody>
              <a:bodyPr/>
              <a:lstStyle/>
              <a:p>
                <a:pPr algn="just"/>
                <a:r>
                  <a:rPr lang="en-GB" sz="1400" b="1" dirty="0"/>
                  <a:t>Objective</a:t>
                </a:r>
                <a:r>
                  <a:rPr lang="en-GB" sz="1400" dirty="0"/>
                  <a:t>: Take a position only when the predicted change in log returns is significant. </a:t>
                </a:r>
              </a:p>
              <a:p>
                <a:pPr algn="just"/>
                <a:endParaRPr lang="en-GB" dirty="0"/>
              </a:p>
              <a:p>
                <a:pPr algn="just"/>
                <a:r>
                  <a:rPr lang="en-GB" sz="1400" b="1" dirty="0"/>
                  <a:t>Threshold-Based Switching</a:t>
                </a:r>
                <a:r>
                  <a:rPr lang="en-GB" sz="1400" dirty="0"/>
                  <a:t>: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Compute change in predictions: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T" sz="1400" dirty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IT" sz="1400" i="1" dirty="0">
                        <a:latin typeface="Cambria Math" panose="02040503050406030204" pitchFamily="18" charset="0"/>
                      </a:rPr>
                      <m:t>𝑝𝑟𝑒</m:t>
                    </m:r>
                    <m:sSub>
                      <m:sSubPr>
                        <m:ctrlPr>
                          <a:rPr lang="en-IT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T" sz="14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IT" sz="14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it-IT" sz="14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400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T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T" sz="14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̂"/>
                                <m:ctrlPr>
                                  <a:rPr lang="en-IT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IT" sz="1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400" i="1" dirty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IT" sz="1400" i="1" dirty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IT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IT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IT" sz="1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400" i="1" dirty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IT" sz="1400" i="1" dirty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IT" sz="1400" i="1" dirty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acc>
                              <m:accPr>
                                <m:chr m:val="̂"/>
                                <m:ctrlPr>
                                  <a:rPr lang="en-IT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IT" sz="1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400" i="1" dirty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IT" sz="1400" i="1" dirty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IT" sz="1400" i="1" dirty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acc>
                          </m:den>
                        </m:f>
                      </m:e>
                    </m:d>
                  </m:oMath>
                </a14:m>
                <a:endParaRPr lang="en-IT" sz="1400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Enter or switch position only if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T" sz="1400" dirty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IT" sz="1400" i="1" dirty="0">
                        <a:latin typeface="Cambria Math" panose="02040503050406030204" pitchFamily="18" charset="0"/>
                      </a:rPr>
                      <m:t>𝑝𝑟𝑒</m:t>
                    </m:r>
                    <m:sSub>
                      <m:sSubPr>
                        <m:ctrlPr>
                          <a:rPr lang="en-IT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T" sz="14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IT" sz="14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IT" sz="1400" dirty="0"/>
                  <a:t> </a:t>
                </a:r>
                <a:r>
                  <a:rPr lang="en-GB" sz="1400" dirty="0"/>
                  <a:t>≥ threshold </a:t>
                </a:r>
                <a:br>
                  <a:rPr lang="en-GB" sz="1400" dirty="0"/>
                </a:br>
                <a:r>
                  <a:rPr lang="en-GB" sz="1400" dirty="0"/>
                  <a:t>and the sign of the return is the opposite.</a:t>
                </a:r>
              </a:p>
              <a:p>
                <a:pPr algn="just"/>
                <a:endParaRPr lang="en-GB" dirty="0"/>
              </a:p>
              <a:p>
                <a:pPr algn="just"/>
                <a:r>
                  <a:rPr lang="en-GB" sz="1400" b="1" dirty="0"/>
                  <a:t>Position Logic</a:t>
                </a:r>
                <a:r>
                  <a:rPr lang="en-GB" sz="1400" dirty="0"/>
                  <a:t>:</a:t>
                </a:r>
              </a:p>
              <a:p>
                <a:pPr algn="just"/>
                <a:r>
                  <a:rPr lang="en-GB" sz="1400" dirty="0"/>
                  <a:t>Long if prediction &gt; 0, Short if &lt; 0, otherwise Neutral.</a:t>
                </a:r>
              </a:p>
              <a:p>
                <a:pPr algn="just"/>
                <a:r>
                  <a:rPr lang="en-GB" sz="1400" dirty="0"/>
                  <a:t>Hold previous position if change is small.</a:t>
                </a:r>
                <a:br>
                  <a:rPr lang="en-GB" sz="1400" dirty="0"/>
                </a:br>
                <a:endParaRPr lang="en-GB" sz="1400" dirty="0"/>
              </a:p>
              <a:p>
                <a:pPr algn="just"/>
                <a:r>
                  <a:rPr lang="en-GB" sz="1400" b="1" dirty="0"/>
                  <a:t>Transaction Cost Handling</a:t>
                </a:r>
                <a:r>
                  <a:rPr lang="en-GB" sz="1400" dirty="0"/>
                  <a:t>:</a:t>
                </a:r>
              </a:p>
              <a:p>
                <a:pPr algn="just"/>
                <a:r>
                  <a:rPr lang="en-GB" sz="1400" dirty="0"/>
                  <a:t>When a position change occurs.</a:t>
                </a:r>
              </a:p>
              <a:p>
                <a:endParaRPr lang="en-IT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E6B1AB9E-B032-7EA2-6557-465A7AC8A4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334963" y="1777999"/>
                <a:ext cx="4962252" cy="4780455"/>
              </a:xfrm>
              <a:blipFill>
                <a:blip r:embed="rId2"/>
                <a:stretch>
                  <a:fillRect l="-2296" t="-796" r="-204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C1363B65-0BF3-3892-30EA-E22E1C277E22}"/>
              </a:ext>
            </a:extLst>
          </p:cNvPr>
          <p:cNvSpPr txBox="1">
            <a:spLocks/>
          </p:cNvSpPr>
          <p:nvPr/>
        </p:nvSpPr>
        <p:spPr>
          <a:xfrm>
            <a:off x="6375399" y="1344312"/>
            <a:ext cx="5761037" cy="8400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/>
              <a:t>Volatility-Scaled Strategy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5">
                <a:extLst>
                  <a:ext uri="{FF2B5EF4-FFF2-40B4-BE49-F238E27FC236}">
                    <a16:creationId xmlns:a16="http://schemas.microsoft.com/office/drawing/2014/main" id="{64CED261-AE2D-2AA7-4DFD-27B5BDA29F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75399" y="1777999"/>
                <a:ext cx="5481637" cy="478045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lang="it-IT" sz="16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lang="it-IT" sz="16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lang="it-IT" sz="16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lang="it-IT" sz="16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lang="it-IT" sz="16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GB" sz="1400" b="1" dirty="0"/>
                  <a:t>Objective</a:t>
                </a:r>
                <a:r>
                  <a:rPr lang="en-GB" sz="1400" dirty="0"/>
                  <a:t>: Adjust position size dynamically based on predicted log return and market volatility, aiming to maintain consistent risk exposure.</a:t>
                </a:r>
              </a:p>
              <a:p>
                <a:pPr algn="just"/>
                <a:endParaRPr lang="en-GB" sz="1000" dirty="0"/>
              </a:p>
              <a:p>
                <a:pPr algn="just"/>
                <a:r>
                  <a:rPr lang="en-GB" sz="1400" b="1" dirty="0"/>
                  <a:t>Volatility-Based Sizing</a:t>
                </a:r>
                <a:r>
                  <a:rPr lang="en-GB" sz="1400" dirty="0"/>
                  <a:t>:</a:t>
                </a: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Estimate rolling volatility from past true returns: </a:t>
                </a:r>
                <a14:m>
                  <m:oMath xmlns:m="http://schemas.openxmlformats.org/officeDocument/2006/math">
                    <m:r>
                      <a:rPr lang="en-IT" sz="1400" i="1" dirty="0">
                        <a:latin typeface="Cambria Math" panose="02040503050406030204" pitchFamily="18" charset="0"/>
                      </a:rPr>
                      <m:t>𝑣𝑜</m:t>
                    </m:r>
                    <m:sSub>
                      <m:sSubPr>
                        <m:ctrlPr>
                          <a:rPr lang="en-IT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T" sz="1400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IT" sz="14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IT" sz="1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T" sz="1400" i="1" dirty="0">
                        <a:latin typeface="Cambria Math" panose="02040503050406030204" pitchFamily="18" charset="0"/>
                      </a:rPr>
                      <m:t>𝑠𝑡𝑑</m:t>
                    </m:r>
                    <m:d>
                      <m:dPr>
                        <m:ctrlPr>
                          <a:rPr lang="en-IT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IT" sz="1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T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T" sz="1400" i="1" dirty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IT" sz="1400" i="1" dirty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IT" sz="14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T" sz="1400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IT" sz="1400" i="1" dirty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IT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T" sz="1400" i="1" dirty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IT" sz="1400" i="1" dirty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IT" sz="1400" i="1" dirty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IT" sz="1400" dirty="0"/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Compute position size:  </a:t>
                </a:r>
                <a14:m>
                  <m:oMath xmlns:m="http://schemas.openxmlformats.org/officeDocument/2006/math">
                    <m:r>
                      <a:rPr lang="en-IT" sz="1400" i="1" dirty="0">
                        <a:latin typeface="Cambria Math" panose="02040503050406030204" pitchFamily="18" charset="0"/>
                      </a:rPr>
                      <m:t>𝑝𝑜𝑠𝑖𝑡𝑖𝑜</m:t>
                    </m:r>
                    <m:sSub>
                      <m:sSubPr>
                        <m:ctrlPr>
                          <a:rPr lang="en-IT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T" sz="14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IT" sz="14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IT" sz="1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T" sz="1400" i="1" dirty="0">
                        <a:latin typeface="Cambria Math" panose="02040503050406030204" pitchFamily="18" charset="0"/>
                      </a:rPr>
                      <m:t>𝑠𝑐𝑎𝑙𝑒</m:t>
                    </m:r>
                    <m:r>
                      <a:rPr lang="en-IT" sz="1400" dirty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IT" sz="1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IT" sz="1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IT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T" sz="1400" i="1" dirty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IT" sz="1400" i="1" dirty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IT" sz="1400" i="1" dirty="0">
                            <a:latin typeface="Cambria Math" panose="02040503050406030204" pitchFamily="18" charset="0"/>
                          </a:rPr>
                          <m:t>𝑣𝑜</m:t>
                        </m:r>
                        <m:sSub>
                          <m:sSubPr>
                            <m:ctrlPr>
                              <a:rPr lang="en-IT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T" sz="1400" i="1" dirty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IT" sz="14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IT" sz="14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IT" sz="1400" dirty="0">
                            <a:latin typeface="Cambria Math" panose="02040503050406030204" pitchFamily="18" charset="0"/>
                          </a:rPr>
                          <m:t>ϵ</m:t>
                        </m:r>
                      </m:den>
                    </m:f>
                  </m:oMath>
                </a14:m>
                <a:endParaRPr lang="en-IT" sz="1400" dirty="0"/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Clip positions within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T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T" sz="14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T" sz="1400" i="1" dirty="0">
                            <a:latin typeface="Cambria Math" panose="02040503050406030204" pitchFamily="18" charset="0"/>
                          </a:rPr>
                          <m:t>𝑚𝑎𝑥</m:t>
                        </m:r>
                        <m:r>
                          <a:rPr lang="en-IT" sz="1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T" sz="1400" i="1" dirty="0">
                            <a:latin typeface="Cambria Math" panose="02040503050406030204" pitchFamily="18" charset="0"/>
                          </a:rPr>
                          <m:t>𝑙𝑒𝑣𝑒𝑟𝑎𝑔𝑒</m:t>
                        </m:r>
                        <m:r>
                          <a:rPr lang="en-IT" sz="1400" i="1" dirty="0">
                            <a:latin typeface="Cambria Math" panose="02040503050406030204" pitchFamily="18" charset="0"/>
                          </a:rPr>
                          <m:t>,+</m:t>
                        </m:r>
                        <m:r>
                          <a:rPr lang="en-IT" sz="1400" i="1" dirty="0">
                            <a:latin typeface="Cambria Math" panose="02040503050406030204" pitchFamily="18" charset="0"/>
                          </a:rPr>
                          <m:t>𝑚𝑎𝑥</m:t>
                        </m:r>
                        <m:r>
                          <a:rPr lang="en-IT" sz="1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T" sz="1400" i="1" dirty="0">
                            <a:latin typeface="Cambria Math" panose="02040503050406030204" pitchFamily="18" charset="0"/>
                          </a:rPr>
                          <m:t>𝑙𝑒𝑣𝑒𝑟𝑎𝑔𝑒</m:t>
                        </m:r>
                      </m:e>
                    </m:d>
                  </m:oMath>
                </a14:m>
                <a:endParaRPr lang="it-IT" sz="1400" dirty="0"/>
              </a:p>
              <a:p>
                <a:pPr algn="just"/>
                <a:endParaRPr lang="en-GB" sz="1050" dirty="0"/>
              </a:p>
              <a:p>
                <a:pPr algn="just"/>
                <a:r>
                  <a:rPr lang="en-GB" sz="1400" b="1" dirty="0"/>
                  <a:t>Position Logic</a:t>
                </a:r>
                <a:r>
                  <a:rPr lang="en-GB" sz="1400" dirty="0"/>
                  <a:t>:</a:t>
                </a: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Take proportionally larger positions when predicted return is high and volatility is low.</a:t>
                </a: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Reduce exposure when volatility rises or signal weakens.</a:t>
                </a: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No fixed thresholds — position is continuous and dynamically adjusted.</a:t>
                </a:r>
              </a:p>
              <a:p>
                <a:pPr algn="just"/>
                <a:endParaRPr lang="en-GB" sz="1000" dirty="0"/>
              </a:p>
              <a:p>
                <a:pPr algn="just"/>
                <a:r>
                  <a:rPr lang="en-GB" sz="1400" b="1" dirty="0"/>
                  <a:t>Transaction Cost Handling</a:t>
                </a:r>
                <a:r>
                  <a:rPr lang="en-GB" sz="1400" dirty="0"/>
                  <a:t>:</a:t>
                </a:r>
              </a:p>
              <a:p>
                <a:pPr algn="just"/>
                <a:r>
                  <a:rPr lang="en-GB" sz="1400" dirty="0"/>
                  <a:t>When a position change occurs.</a:t>
                </a:r>
              </a:p>
              <a:p>
                <a:endParaRPr lang="en-GB" sz="1100" dirty="0"/>
              </a:p>
            </p:txBody>
          </p:sp>
        </mc:Choice>
        <mc:Fallback xmlns="">
          <p:sp>
            <p:nvSpPr>
              <p:cNvPr id="11" name="Text Placeholder 5">
                <a:extLst>
                  <a:ext uri="{FF2B5EF4-FFF2-40B4-BE49-F238E27FC236}">
                    <a16:creationId xmlns:a16="http://schemas.microsoft.com/office/drawing/2014/main" id="{64CED261-AE2D-2AA7-4DFD-27B5BDA29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399" y="1777999"/>
                <a:ext cx="5481637" cy="4780456"/>
              </a:xfrm>
              <a:prstGeom prst="rect">
                <a:avLst/>
              </a:prstGeom>
              <a:blipFill>
                <a:blip r:embed="rId3"/>
                <a:stretch>
                  <a:fillRect l="-2083" t="-796" r="-2083" b="-238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3A31757-B2CB-0A27-D660-32FAE781BEF4}"/>
              </a:ext>
            </a:extLst>
          </p:cNvPr>
          <p:cNvCxnSpPr>
            <a:cxnSpLocks/>
          </p:cNvCxnSpPr>
          <p:nvPr/>
        </p:nvCxnSpPr>
        <p:spPr>
          <a:xfrm>
            <a:off x="6096000" y="1232692"/>
            <a:ext cx="0" cy="5168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1142A902-F5EA-E898-88FA-95C21A8964B3}"/>
              </a:ext>
            </a:extLst>
          </p:cNvPr>
          <p:cNvSpPr txBox="1">
            <a:spLocks/>
          </p:cNvSpPr>
          <p:nvPr/>
        </p:nvSpPr>
        <p:spPr>
          <a:xfrm>
            <a:off x="297324" y="671364"/>
            <a:ext cx="5761037" cy="8400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Trading strategies</a:t>
            </a:r>
          </a:p>
        </p:txBody>
      </p:sp>
    </p:spTree>
    <p:extLst>
      <p:ext uri="{BB962C8B-B14F-4D97-AF65-F5344CB8AC3E}">
        <p14:creationId xmlns:p14="http://schemas.microsoft.com/office/powerpoint/2010/main" val="2936665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52645-8790-BA08-532B-BBEA233C2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869007"/>
            <a:ext cx="6370637" cy="840083"/>
          </a:xfrm>
        </p:spPr>
        <p:txBody>
          <a:bodyPr/>
          <a:lstStyle/>
          <a:p>
            <a:r>
              <a:rPr lang="en-GB" sz="1800" b="0" dirty="0"/>
              <a:t>Our choice: </a:t>
            </a:r>
            <a:r>
              <a:rPr lang="en-GB" sz="1800" dirty="0"/>
              <a:t>Fixed Threshold Sign Strategy</a:t>
            </a:r>
            <a:endParaRPr lang="en-IT" sz="18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7BE43F-3D00-99A7-B37F-8EE70DED9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8051-5363-43F7-9F4C-A16947F6234B}" type="datetime1">
              <a:rPr lang="it-IT" smtClean="0"/>
              <a:t>21/06/25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5FF7AA-788B-0845-1E5A-CF5FDC38F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05765" y="246993"/>
            <a:ext cx="4114800" cy="365125"/>
          </a:xfrm>
        </p:spPr>
        <p:txBody>
          <a:bodyPr/>
          <a:lstStyle/>
          <a:p>
            <a:r>
              <a:rPr lang="it-IT" dirty="0"/>
              <a:t>Barbieri - Delera - Hauser -  Howe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732690-EB3E-548C-3230-E286E1996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5</a:t>
            </a:fld>
            <a:endParaRPr lang="it-IT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383607-5155-3C89-0A83-35D02B73D6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2" y="1289049"/>
            <a:ext cx="6120000" cy="5407025"/>
          </a:xfrm>
        </p:spPr>
        <p:txBody>
          <a:bodyPr/>
          <a:lstStyle/>
          <a:p>
            <a:pPr algn="just"/>
            <a:r>
              <a:rPr lang="en-IT" sz="1400" b="1" dirty="0"/>
              <a:t>Objective: </a:t>
            </a:r>
            <a:r>
              <a:rPr lang="en-GB" sz="1400" dirty="0"/>
              <a:t>Daily trading strategy, taking long or short positions based on the predicted log return. While not the most advanced approach, it best allowed us to evaluate the index forecast — our primary objective.</a:t>
            </a:r>
          </a:p>
          <a:p>
            <a:pPr algn="just"/>
            <a:endParaRPr lang="en-GB" sz="1400" b="1" dirty="0"/>
          </a:p>
          <a:p>
            <a:pPr algn="just"/>
            <a:r>
              <a:rPr lang="en-GB" sz="1400" b="1" dirty="0"/>
              <a:t>Signal-Based Positioning</a:t>
            </a:r>
            <a:r>
              <a:rPr lang="en-GB" sz="1400" dirty="0"/>
              <a:t>:</a:t>
            </a:r>
          </a:p>
          <a:p>
            <a:pPr algn="just"/>
            <a:r>
              <a:rPr lang="en-GB" sz="1400" dirty="0"/>
              <a:t>Long if prediction &gt; threshold, Short if &lt; -threshold, Neutral otherwise.</a:t>
            </a:r>
          </a:p>
          <a:p>
            <a:pPr algn="just"/>
            <a:endParaRPr lang="en-IT" sz="1400" b="1" dirty="0"/>
          </a:p>
          <a:p>
            <a:pPr algn="just"/>
            <a:r>
              <a:rPr lang="en-IT" sz="1400" b="1" dirty="0"/>
              <a:t>2 Variants: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400" b="1" dirty="0"/>
              <a:t>Log( Close / Previous Close )</a:t>
            </a:r>
            <a:r>
              <a:rPr lang="en-GB" sz="1400" dirty="0"/>
              <a:t> measures the </a:t>
            </a:r>
            <a:r>
              <a:rPr lang="en-GB" sz="1400" b="1" dirty="0"/>
              <a:t>daily return</a:t>
            </a:r>
            <a:r>
              <a:rPr lang="en-GB" sz="1400" dirty="0"/>
              <a:t>, encompassing both overnight and intra-day price changes between two consecutive closes.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400" b="1" dirty="0"/>
              <a:t>Log( Close / Open )</a:t>
            </a:r>
            <a:r>
              <a:rPr lang="en-GB" sz="1400" dirty="0"/>
              <a:t> captures the </a:t>
            </a:r>
            <a:r>
              <a:rPr lang="en-GB" sz="1400" b="1" dirty="0"/>
              <a:t>intra-day return</a:t>
            </a:r>
            <a:r>
              <a:rPr lang="en-GB" sz="1400" dirty="0"/>
              <a:t>, reflecting the price movement from the market open to close within the same trading day.</a:t>
            </a:r>
          </a:p>
          <a:p>
            <a:pPr algn="just"/>
            <a:r>
              <a:rPr lang="en-GB" sz="600" dirty="0">
                <a:solidFill>
                  <a:schemeClr val="bg1"/>
                </a:solidFill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en-GB" sz="1400" dirty="0"/>
              <a:t>Even if the 2</a:t>
            </a:r>
            <a:r>
              <a:rPr lang="en-GB" sz="1400" baseline="30000" dirty="0"/>
              <a:t>nd</a:t>
            </a:r>
            <a:r>
              <a:rPr lang="en-GB" sz="1400" dirty="0"/>
              <a:t> is the “classical” definition of log return, strategies based on </a:t>
            </a:r>
            <a:r>
              <a:rPr lang="en-GB" sz="1400" b="1" dirty="0"/>
              <a:t>Log(Close/Open)</a:t>
            </a:r>
            <a:r>
              <a:rPr lang="en-GB" sz="1400" dirty="0"/>
              <a:t> often provide </a:t>
            </a:r>
            <a:r>
              <a:rPr lang="en-GB" sz="1400" b="1" dirty="0"/>
              <a:t>more consistent and reliable signals</a:t>
            </a:r>
            <a:r>
              <a:rPr lang="en-GB" sz="1400" dirty="0"/>
              <a:t> for short-term trading.</a:t>
            </a:r>
          </a:p>
          <a:p>
            <a:pPr algn="just"/>
            <a:endParaRPr lang="en-GB" sz="1400" dirty="0"/>
          </a:p>
          <a:p>
            <a:pPr algn="just"/>
            <a:r>
              <a:rPr lang="en-GB" sz="1400" b="1" dirty="0"/>
              <a:t>Transaction Cost Handling</a:t>
            </a:r>
            <a:r>
              <a:rPr lang="en-GB" sz="1400" dirty="0"/>
              <a:t>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400" dirty="0"/>
              <a:t>When a position change occurs.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400" dirty="0"/>
              <a:t>Exiting and entering the market costs.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6D0BF8E-5870-1366-A9B8-6436641BA85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09825" y="1117601"/>
            <a:ext cx="5382171" cy="2854584"/>
          </a:xfrm>
        </p:spPr>
        <p:txBody>
          <a:bodyPr/>
          <a:lstStyle/>
          <a:p>
            <a:r>
              <a:rPr lang="en-IT" dirty="0"/>
              <a:t>Result on Linear Model:</a:t>
            </a:r>
          </a:p>
          <a:p>
            <a:endParaRPr lang="en-IT" sz="1000" dirty="0"/>
          </a:p>
          <a:p>
            <a:r>
              <a:rPr lang="en-GB" sz="1000" dirty="0"/>
              <a:t>       I</a:t>
            </a:r>
            <a:r>
              <a:rPr lang="en-IT" sz="1000" dirty="0"/>
              <a:t>ntraday trading		       Whole day trading</a:t>
            </a:r>
          </a:p>
          <a:p>
            <a:endParaRPr lang="en-IT" dirty="0"/>
          </a:p>
          <a:p>
            <a:endParaRPr lang="en-IT" dirty="0"/>
          </a:p>
          <a:p>
            <a:endParaRPr lang="en-IT" dirty="0"/>
          </a:p>
          <a:p>
            <a:endParaRPr lang="en-IT" dirty="0"/>
          </a:p>
          <a:p>
            <a:endParaRPr lang="en-IT" dirty="0"/>
          </a:p>
          <a:p>
            <a:endParaRPr lang="en-IT" dirty="0"/>
          </a:p>
          <a:p>
            <a:endParaRPr lang="en-IT" dirty="0"/>
          </a:p>
          <a:p>
            <a:endParaRPr lang="en-IT" dirty="0"/>
          </a:p>
        </p:txBody>
      </p:sp>
      <p:pic>
        <p:nvPicPr>
          <p:cNvPr id="10" name="Picture 9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51CC0F26-3EC7-AE83-3230-12038F675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691" y="4857778"/>
            <a:ext cx="2160000" cy="1130410"/>
          </a:xfrm>
          <a:prstGeom prst="rect">
            <a:avLst/>
          </a:prstGeom>
        </p:spPr>
      </p:pic>
      <p:pic>
        <p:nvPicPr>
          <p:cNvPr id="20" name="Picture 19" descr="A graph of blue and orange lines&#10;&#10;AI-generated content may be incorrect.">
            <a:extLst>
              <a:ext uri="{FF2B5EF4-FFF2-40B4-BE49-F238E27FC236}">
                <a16:creationId xmlns:a16="http://schemas.microsoft.com/office/drawing/2014/main" id="{339C8D42-4047-D30F-70EB-468F73402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752" y="4857778"/>
            <a:ext cx="2160000" cy="113041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BEC8FA6-9205-1FD7-F1D0-D38E698069ED}"/>
              </a:ext>
            </a:extLst>
          </p:cNvPr>
          <p:cNvSpPr txBox="1"/>
          <p:nvPr/>
        </p:nvSpPr>
        <p:spPr>
          <a:xfrm>
            <a:off x="7120353" y="5987056"/>
            <a:ext cx="1508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800" b="1" dirty="0"/>
              <a:t>Annualized Return</a:t>
            </a:r>
            <a:r>
              <a:rPr lang="en-IT" sz="800" dirty="0"/>
              <a:t>: 44.22%</a:t>
            </a:r>
          </a:p>
          <a:p>
            <a:r>
              <a:rPr lang="en-IT" sz="800" b="1" dirty="0"/>
              <a:t>Sharpe Ratio</a:t>
            </a:r>
            <a:r>
              <a:rPr lang="en-IT" sz="800" dirty="0"/>
              <a:t>: 3.13</a:t>
            </a:r>
          </a:p>
          <a:p>
            <a:r>
              <a:rPr lang="en-IT" sz="800" b="1" dirty="0"/>
              <a:t>Max Drawdown</a:t>
            </a:r>
            <a:r>
              <a:rPr lang="en-IT" sz="800" dirty="0"/>
              <a:t>: 4.79%</a:t>
            </a:r>
          </a:p>
          <a:p>
            <a:r>
              <a:rPr lang="en-IT" sz="800" b="1" dirty="0"/>
              <a:t>Sortino Ratio</a:t>
            </a:r>
            <a:r>
              <a:rPr lang="en-IT" sz="800" dirty="0"/>
              <a:t>: 6.33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823867-189C-EABD-25B9-0B0F7B739841}"/>
              </a:ext>
            </a:extLst>
          </p:cNvPr>
          <p:cNvSpPr txBox="1"/>
          <p:nvPr/>
        </p:nvSpPr>
        <p:spPr>
          <a:xfrm>
            <a:off x="10232414" y="5987056"/>
            <a:ext cx="1508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800" b="1" dirty="0"/>
              <a:t>Annualized Return</a:t>
            </a:r>
            <a:r>
              <a:rPr lang="en-IT" sz="800" dirty="0"/>
              <a:t>: 14.73%</a:t>
            </a:r>
          </a:p>
          <a:p>
            <a:r>
              <a:rPr lang="en-IT" sz="800" b="1" dirty="0"/>
              <a:t>Sharpe Ratio</a:t>
            </a:r>
            <a:r>
              <a:rPr lang="en-IT" sz="800" dirty="0"/>
              <a:t>: 1.21</a:t>
            </a:r>
          </a:p>
          <a:p>
            <a:r>
              <a:rPr lang="en-IT" sz="800" b="1" dirty="0"/>
              <a:t>Max Drawdown</a:t>
            </a:r>
            <a:r>
              <a:rPr lang="en-IT" sz="800" dirty="0"/>
              <a:t>: 8.00%</a:t>
            </a:r>
          </a:p>
          <a:p>
            <a:r>
              <a:rPr lang="en-IT" sz="800" b="1" dirty="0"/>
              <a:t>Sortino Ratio</a:t>
            </a:r>
            <a:r>
              <a:rPr lang="en-IT" sz="800" dirty="0"/>
              <a:t>: 2.28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4F35252-B3BB-96C3-2991-62B2A6F5C6A1}"/>
              </a:ext>
            </a:extLst>
          </p:cNvPr>
          <p:cNvCxnSpPr>
            <a:cxnSpLocks/>
          </p:cNvCxnSpPr>
          <p:nvPr/>
        </p:nvCxnSpPr>
        <p:spPr>
          <a:xfrm>
            <a:off x="6718300" y="1117600"/>
            <a:ext cx="0" cy="548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Arrow 6">
            <a:extLst>
              <a:ext uri="{FF2B5EF4-FFF2-40B4-BE49-F238E27FC236}">
                <a16:creationId xmlns:a16="http://schemas.microsoft.com/office/drawing/2014/main" id="{02F2660A-CAC6-B4A6-7C63-00BA49B3A6A6}"/>
              </a:ext>
            </a:extLst>
          </p:cNvPr>
          <p:cNvSpPr/>
          <p:nvPr/>
        </p:nvSpPr>
        <p:spPr>
          <a:xfrm>
            <a:off x="8629028" y="6136924"/>
            <a:ext cx="1603386" cy="285037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2"/>
                </a:solidFill>
              </a:rPr>
              <a:t>T</a:t>
            </a:r>
            <a:r>
              <a:rPr lang="en-IT" sz="800" dirty="0">
                <a:solidFill>
                  <a:schemeClr val="tx2"/>
                </a:solidFill>
              </a:rPr>
              <a:t>ransaction costs</a:t>
            </a:r>
          </a:p>
        </p:txBody>
      </p:sp>
      <p:pic>
        <p:nvPicPr>
          <p:cNvPr id="15" name="Picture 14" descr="A graph showing the stock market returns&#10;&#10;AI-generated content may be incorrect.">
            <a:extLst>
              <a:ext uri="{FF2B5EF4-FFF2-40B4-BE49-F238E27FC236}">
                <a16:creationId xmlns:a16="http://schemas.microsoft.com/office/drawing/2014/main" id="{6C3044EC-12F3-7AC1-9F77-75DD55F7C8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790" y="1869711"/>
            <a:ext cx="2520000" cy="1494159"/>
          </a:xfrm>
          <a:prstGeom prst="rect">
            <a:avLst/>
          </a:prstGeom>
        </p:spPr>
      </p:pic>
      <p:pic>
        <p:nvPicPr>
          <p:cNvPr id="17" name="Picture 16" descr="A graph showing the growth of the stock market&#10;&#10;AI-generated content may be incorrect.">
            <a:extLst>
              <a:ext uri="{FF2B5EF4-FFF2-40B4-BE49-F238E27FC236}">
                <a16:creationId xmlns:a16="http://schemas.microsoft.com/office/drawing/2014/main" id="{CBB803E7-05DC-5716-E9AC-5664C6D73B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824" y="1869711"/>
            <a:ext cx="2520000" cy="14941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C5C224E-5CDB-3A2E-6970-E28F207E8866}"/>
              </a:ext>
            </a:extLst>
          </p:cNvPr>
          <p:cNvSpPr txBox="1"/>
          <p:nvPr/>
        </p:nvSpPr>
        <p:spPr>
          <a:xfrm>
            <a:off x="7273912" y="3387410"/>
            <a:ext cx="1591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800" b="1" dirty="0"/>
              <a:t>Annualized Return</a:t>
            </a:r>
            <a:r>
              <a:rPr lang="en-IT" sz="800" dirty="0"/>
              <a:t>: -31.34%</a:t>
            </a:r>
          </a:p>
          <a:p>
            <a:r>
              <a:rPr lang="en-IT" sz="800" b="1" dirty="0"/>
              <a:t>Sharpe Ratio</a:t>
            </a:r>
            <a:r>
              <a:rPr lang="en-IT" sz="800" dirty="0"/>
              <a:t>: -3.00</a:t>
            </a:r>
          </a:p>
          <a:p>
            <a:r>
              <a:rPr lang="en-IT" sz="800" b="1" dirty="0"/>
              <a:t>Max Drawdown</a:t>
            </a:r>
            <a:r>
              <a:rPr lang="en-IT" sz="800" dirty="0"/>
              <a:t>: 30.79%</a:t>
            </a:r>
          </a:p>
          <a:p>
            <a:r>
              <a:rPr lang="en-IT" sz="800" b="1" dirty="0"/>
              <a:t>Sortino Ratio</a:t>
            </a:r>
            <a:r>
              <a:rPr lang="en-IT" sz="800" dirty="0"/>
              <a:t>: -4.98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2BF3FD-2A34-24EF-CC16-C0C633674772}"/>
              </a:ext>
            </a:extLst>
          </p:cNvPr>
          <p:cNvSpPr txBox="1"/>
          <p:nvPr/>
        </p:nvSpPr>
        <p:spPr>
          <a:xfrm>
            <a:off x="10057452" y="3387409"/>
            <a:ext cx="1508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800" b="1" dirty="0"/>
              <a:t>Annualized Return</a:t>
            </a:r>
            <a:r>
              <a:rPr lang="en-IT" sz="800" dirty="0"/>
              <a:t>: 17.79%</a:t>
            </a:r>
          </a:p>
          <a:p>
            <a:r>
              <a:rPr lang="en-IT" sz="800" b="1" dirty="0"/>
              <a:t>Sharpe Ratio</a:t>
            </a:r>
            <a:r>
              <a:rPr lang="en-IT" sz="800" dirty="0"/>
              <a:t>: 1.24</a:t>
            </a:r>
          </a:p>
          <a:p>
            <a:r>
              <a:rPr lang="en-IT" sz="800" b="1" dirty="0"/>
              <a:t>Max Drawdown</a:t>
            </a:r>
            <a:r>
              <a:rPr lang="en-IT" sz="800" dirty="0"/>
              <a:t>: 11.38%</a:t>
            </a:r>
          </a:p>
          <a:p>
            <a:r>
              <a:rPr lang="en-IT" sz="800" b="1" dirty="0"/>
              <a:t>Sortino Ratio</a:t>
            </a:r>
            <a:r>
              <a:rPr lang="en-IT" sz="800" dirty="0"/>
              <a:t>: 2.40</a:t>
            </a:r>
          </a:p>
        </p:txBody>
      </p:sp>
      <p:sp>
        <p:nvSpPr>
          <p:cNvPr id="25" name="Content Placeholder 7">
            <a:extLst>
              <a:ext uri="{FF2B5EF4-FFF2-40B4-BE49-F238E27FC236}">
                <a16:creationId xmlns:a16="http://schemas.microsoft.com/office/drawing/2014/main" id="{E56192CE-4900-12D5-123E-5DE45913B093}"/>
              </a:ext>
            </a:extLst>
          </p:cNvPr>
          <p:cNvSpPr txBox="1">
            <a:spLocks/>
          </p:cNvSpPr>
          <p:nvPr/>
        </p:nvSpPr>
        <p:spPr>
          <a:xfrm>
            <a:off x="6860704" y="4297482"/>
            <a:ext cx="5382171" cy="198196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b="1" dirty="0"/>
              <a:t>Remark: </a:t>
            </a:r>
            <a:r>
              <a:rPr lang="en-GB" sz="1350" dirty="0"/>
              <a:t>strategies with frequent trades suffer cost accumulation.</a:t>
            </a:r>
            <a:endParaRPr lang="en-GB" sz="1000" dirty="0"/>
          </a:p>
          <a:p>
            <a:r>
              <a:rPr lang="en-GB" dirty="0"/>
              <a:t>   </a:t>
            </a:r>
            <a:r>
              <a:rPr lang="en-GB" sz="1000" dirty="0"/>
              <a:t>Zero transaction cost		                    5 bps transaction cost</a:t>
            </a:r>
          </a:p>
          <a:p>
            <a:endParaRPr lang="en-GB" dirty="0"/>
          </a:p>
          <a:p>
            <a:endParaRPr lang="en-IT" dirty="0"/>
          </a:p>
          <a:p>
            <a:endParaRPr lang="en-IT" dirty="0"/>
          </a:p>
          <a:p>
            <a:endParaRPr lang="en-IT" dirty="0"/>
          </a:p>
          <a:p>
            <a:endParaRPr lang="en-IT" dirty="0"/>
          </a:p>
          <a:p>
            <a:endParaRPr lang="en-IT" dirty="0"/>
          </a:p>
          <a:p>
            <a:endParaRPr lang="en-IT" dirty="0"/>
          </a:p>
          <a:p>
            <a:endParaRPr lang="en-IT" dirty="0"/>
          </a:p>
          <a:p>
            <a:endParaRPr lang="en-IT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E558A46-CAF8-1787-F25C-9DA9555234ED}"/>
              </a:ext>
            </a:extLst>
          </p:cNvPr>
          <p:cNvCxnSpPr/>
          <p:nvPr/>
        </p:nvCxnSpPr>
        <p:spPr>
          <a:xfrm>
            <a:off x="6718300" y="4155311"/>
            <a:ext cx="53484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46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D80E6-83DF-5A07-627B-4B0E038A2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201" y="555651"/>
            <a:ext cx="6120000" cy="840083"/>
          </a:xfrm>
        </p:spPr>
        <p:txBody>
          <a:bodyPr/>
          <a:lstStyle/>
          <a:p>
            <a:r>
              <a:rPr lang="en-US" dirty="0"/>
              <a:t>(Conv-)LSTM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AA8F68-8BAC-DD2E-3E20-01115E58E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8051-5363-43F7-9F4C-A16947F6234B}" type="datetime1">
              <a:rPr lang="it-IT" smtClean="0"/>
              <a:t>21/06/25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D66C5-9FE6-CA1F-502F-0FE1A584E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E136A-883B-E151-E205-F5CCAF17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6</a:t>
            </a:fld>
            <a:endParaRPr lang="it-IT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6826641-6D74-6865-D521-72FC43E05885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1" y="5972643"/>
            <a:ext cx="12087577" cy="790127"/>
          </a:xfrm>
        </p:spPr>
      </p:pic>
      <p:pic>
        <p:nvPicPr>
          <p:cNvPr id="9" name="Graphic 8" descr="Badge New with solid fill">
            <a:extLst>
              <a:ext uri="{FF2B5EF4-FFF2-40B4-BE49-F238E27FC236}">
                <a16:creationId xmlns:a16="http://schemas.microsoft.com/office/drawing/2014/main" id="{AEC5AF16-B8DD-1C98-DC56-6215DA9D2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472" y="1210486"/>
            <a:ext cx="369332" cy="3693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DC27E2-0717-5262-A214-AB0F89BD2AF1}"/>
              </a:ext>
            </a:extLst>
          </p:cNvPr>
          <p:cNvSpPr txBox="1"/>
          <p:nvPr/>
        </p:nvSpPr>
        <p:spPr>
          <a:xfrm>
            <a:off x="794327" y="1121757"/>
            <a:ext cx="7576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Leverage LSTM’s sequence “memory” plus local feature extraction via 1D convolutions, common in financial forecasting literature</a:t>
            </a:r>
            <a:endParaRPr lang="it-IT" dirty="0"/>
          </a:p>
        </p:txBody>
      </p:sp>
      <p:pic>
        <p:nvPicPr>
          <p:cNvPr id="13" name="Graphic 12" descr="Badge New with solid fill">
            <a:extLst>
              <a:ext uri="{FF2B5EF4-FFF2-40B4-BE49-F238E27FC236}">
                <a16:creationId xmlns:a16="http://schemas.microsoft.com/office/drawing/2014/main" id="{A6F343CF-0E7B-6D71-B9AE-E7C8E0C25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472" y="1909760"/>
            <a:ext cx="369332" cy="3693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A3D6AB-85E6-25E4-7362-D92C083BCCF8}"/>
              </a:ext>
            </a:extLst>
          </p:cNvPr>
          <p:cNvSpPr txBox="1"/>
          <p:nvPr/>
        </p:nvSpPr>
        <p:spPr>
          <a:xfrm>
            <a:off x="775852" y="1884867"/>
            <a:ext cx="8555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Input </a:t>
            </a:r>
            <a:r>
              <a:rPr lang="it-IT" dirty="0" err="1"/>
              <a:t>tensor</a:t>
            </a:r>
            <a:r>
              <a:rPr lang="it-IT" dirty="0"/>
              <a:t>: N x W x F</a:t>
            </a:r>
          </a:p>
          <a:p>
            <a:r>
              <a:rPr lang="it-IT" dirty="0"/>
              <a:t>N: </a:t>
            </a:r>
            <a:r>
              <a:rPr lang="it-IT" dirty="0" err="1"/>
              <a:t>total</a:t>
            </a:r>
            <a:r>
              <a:rPr lang="it-IT" dirty="0"/>
              <a:t> samples (sliding windows)</a:t>
            </a:r>
          </a:p>
          <a:p>
            <a:r>
              <a:rPr lang="it-IT" dirty="0"/>
              <a:t>W: </a:t>
            </a:r>
            <a:r>
              <a:rPr lang="en-US" dirty="0"/>
              <a:t>window size (days of history)</a:t>
            </a:r>
          </a:p>
          <a:p>
            <a:r>
              <a:rPr lang="en-US" dirty="0"/>
              <a:t>F: features per day</a:t>
            </a:r>
            <a:endParaRPr lang="it-IT" dirty="0"/>
          </a:p>
        </p:txBody>
      </p:sp>
      <p:pic>
        <p:nvPicPr>
          <p:cNvPr id="15" name="Graphic 14" descr="Badge New with solid fill">
            <a:extLst>
              <a:ext uri="{FF2B5EF4-FFF2-40B4-BE49-F238E27FC236}">
                <a16:creationId xmlns:a16="http://schemas.microsoft.com/office/drawing/2014/main" id="{03F1F604-A197-B65D-D349-195462CC85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472" y="3184158"/>
            <a:ext cx="369332" cy="3693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62096F2-A4C2-A597-457C-DCD244A35106}"/>
              </a:ext>
            </a:extLst>
          </p:cNvPr>
          <p:cNvSpPr txBox="1"/>
          <p:nvPr/>
        </p:nvSpPr>
        <p:spPr>
          <a:xfrm>
            <a:off x="775851" y="3175034"/>
            <a:ext cx="85553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Sliding-window </a:t>
            </a:r>
            <a:r>
              <a:rPr lang="it-IT" dirty="0" err="1"/>
              <a:t>encoding</a:t>
            </a:r>
            <a:endParaRPr lang="it-IT" dirty="0"/>
          </a:p>
          <a:p>
            <a:r>
              <a:rPr lang="it-IT" dirty="0"/>
              <a:t>stride 1 (one-day step) </a:t>
            </a:r>
          </a:p>
          <a:p>
            <a:r>
              <a:rPr lang="it-IT" dirty="0" err="1"/>
              <a:t>many</a:t>
            </a:r>
            <a:r>
              <a:rPr lang="it-IT" dirty="0"/>
              <a:t>-to-one (single output)</a:t>
            </a:r>
          </a:p>
        </p:txBody>
      </p:sp>
      <p:pic>
        <p:nvPicPr>
          <p:cNvPr id="19" name="Graphic 18" descr="Badge New with solid fill">
            <a:extLst>
              <a:ext uri="{FF2B5EF4-FFF2-40B4-BE49-F238E27FC236}">
                <a16:creationId xmlns:a16="http://schemas.microsoft.com/office/drawing/2014/main" id="{F02C917E-55E8-D752-D9E5-562A3D73F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472" y="4159724"/>
            <a:ext cx="369332" cy="36933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ECB4B57-1FD6-F38F-0562-87C24F622DB7}"/>
              </a:ext>
            </a:extLst>
          </p:cNvPr>
          <p:cNvSpPr txBox="1"/>
          <p:nvPr/>
        </p:nvSpPr>
        <p:spPr>
          <a:xfrm>
            <a:off x="775851" y="4159724"/>
            <a:ext cx="8555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Feature scaling: Min-Max scaling</a:t>
            </a:r>
          </a:p>
        </p:txBody>
      </p:sp>
      <p:pic>
        <p:nvPicPr>
          <p:cNvPr id="21" name="Graphic 20" descr="Badge New with solid fill">
            <a:extLst>
              <a:ext uri="{FF2B5EF4-FFF2-40B4-BE49-F238E27FC236}">
                <a16:creationId xmlns:a16="http://schemas.microsoft.com/office/drawing/2014/main" id="{F011E453-2668-112F-6635-50B2FCC6B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472" y="4698245"/>
            <a:ext cx="369332" cy="369332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4A4A288-F70C-2D37-365A-1E4F54C8C6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4646" y="4761557"/>
            <a:ext cx="7362974" cy="4429125"/>
          </a:xfrm>
        </p:spPr>
        <p:txBody>
          <a:bodyPr/>
          <a:lstStyle/>
          <a:p>
            <a:r>
              <a:rPr lang="it-IT" dirty="0"/>
              <a:t>Option 1: NIFTY50 </a:t>
            </a:r>
            <a:r>
              <a:rPr lang="en-US" dirty="0"/>
              <a:t>(prior‑day log‑return + prior-day volume  + technical 	indicators)</a:t>
            </a:r>
          </a:p>
          <a:p>
            <a:r>
              <a:rPr lang="en-US" dirty="0"/>
              <a:t>Option 2: NIFTY50 + SP500 (prior‑day NIFTY50 and SP500 log-return + 	prior-day NIFTY50 and SP500 volume + NIFTY50 technical indicators</a:t>
            </a:r>
            <a:endParaRPr lang="it-IT" dirty="0"/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D111B788-5994-4D2A-D5BA-D74D364DFE26}"/>
              </a:ext>
            </a:extLst>
          </p:cNvPr>
          <p:cNvSpPr txBox="1">
            <a:spLocks/>
          </p:cNvSpPr>
          <p:nvPr/>
        </p:nvSpPr>
        <p:spPr>
          <a:xfrm>
            <a:off x="9331155" y="607569"/>
            <a:ext cx="3142509" cy="3011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Whole-day trading</a:t>
            </a:r>
          </a:p>
        </p:txBody>
      </p:sp>
      <p:pic>
        <p:nvPicPr>
          <p:cNvPr id="26" name="Picture 25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C190A7A2-C4EA-AEC1-E0EA-610AB222E1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440" y="3424989"/>
            <a:ext cx="3433843" cy="1422807"/>
          </a:xfrm>
          <a:prstGeom prst="rect">
            <a:avLst/>
          </a:prstGeom>
        </p:spPr>
      </p:pic>
      <p:pic>
        <p:nvPicPr>
          <p:cNvPr id="28" name="Picture 27" descr="A graph of a graph&#10;&#10;AI-generated content may be incorrect.">
            <a:extLst>
              <a:ext uri="{FF2B5EF4-FFF2-40B4-BE49-F238E27FC236}">
                <a16:creationId xmlns:a16="http://schemas.microsoft.com/office/drawing/2014/main" id="{8EB93B5F-EAE8-9075-AE2F-E8A2B2FBD9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111" y="960030"/>
            <a:ext cx="3307172" cy="137032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ABB1396-9ECE-7743-7BF4-57AD17E07911}"/>
              </a:ext>
            </a:extLst>
          </p:cNvPr>
          <p:cNvSpPr txBox="1"/>
          <p:nvPr/>
        </p:nvSpPr>
        <p:spPr>
          <a:xfrm>
            <a:off x="8709910" y="2335777"/>
            <a:ext cx="3491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000" b="1" dirty="0"/>
              <a:t>Annualized Return</a:t>
            </a:r>
            <a:r>
              <a:rPr lang="en-IT" sz="1000" dirty="0"/>
              <a:t>: </a:t>
            </a:r>
            <a:r>
              <a:rPr lang="it-IT" sz="1000" dirty="0"/>
              <a:t>-3.12%	</a:t>
            </a:r>
            <a:r>
              <a:rPr lang="en-IT" sz="1000" b="1" dirty="0"/>
              <a:t>Max Drawdown</a:t>
            </a:r>
            <a:r>
              <a:rPr lang="en-IT" sz="1000" dirty="0"/>
              <a:t>: </a:t>
            </a:r>
            <a:r>
              <a:rPr lang="it-IT" sz="1000" dirty="0"/>
              <a:t>9.49</a:t>
            </a:r>
            <a:r>
              <a:rPr lang="en-IT" sz="1000" dirty="0"/>
              <a:t>%</a:t>
            </a:r>
          </a:p>
          <a:p>
            <a:r>
              <a:rPr lang="en-IT" sz="1000" b="1" dirty="0"/>
              <a:t>Sharpe Ratio</a:t>
            </a:r>
            <a:r>
              <a:rPr lang="en-IT" sz="1000" dirty="0"/>
              <a:t>: </a:t>
            </a:r>
            <a:r>
              <a:rPr lang="it-IT" sz="1000" dirty="0"/>
              <a:t>-0.16	</a:t>
            </a:r>
            <a:r>
              <a:rPr lang="en-IT" sz="1000" b="1" dirty="0"/>
              <a:t>Sortino Ratio</a:t>
            </a:r>
            <a:r>
              <a:rPr lang="en-IT" sz="1000" dirty="0"/>
              <a:t>: </a:t>
            </a:r>
            <a:r>
              <a:rPr lang="it-IT" sz="1000" dirty="0"/>
              <a:t>-0.28</a:t>
            </a:r>
            <a:endParaRPr lang="en-IT" sz="1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668086-C570-1476-61BE-BE18A6D30F2F}"/>
              </a:ext>
            </a:extLst>
          </p:cNvPr>
          <p:cNvSpPr txBox="1"/>
          <p:nvPr/>
        </p:nvSpPr>
        <p:spPr>
          <a:xfrm>
            <a:off x="8709910" y="4992466"/>
            <a:ext cx="35473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000" b="1" dirty="0"/>
              <a:t>Annualized Return</a:t>
            </a:r>
            <a:r>
              <a:rPr lang="en-IT" sz="1000" dirty="0"/>
              <a:t>: </a:t>
            </a:r>
            <a:r>
              <a:rPr lang="it-IT" sz="1000" dirty="0"/>
              <a:t>5.95</a:t>
            </a:r>
            <a:r>
              <a:rPr lang="en-IT" sz="1000" dirty="0"/>
              <a:t>%</a:t>
            </a:r>
            <a:r>
              <a:rPr lang="it-IT" sz="1000" dirty="0"/>
              <a:t>	</a:t>
            </a:r>
            <a:r>
              <a:rPr lang="en-IT" sz="1000" b="1" dirty="0"/>
              <a:t>Max Drawdown</a:t>
            </a:r>
            <a:r>
              <a:rPr lang="en-IT" sz="1000" dirty="0"/>
              <a:t>: </a:t>
            </a:r>
            <a:r>
              <a:rPr lang="it-IT" sz="1000" dirty="0"/>
              <a:t>11.13</a:t>
            </a:r>
            <a:r>
              <a:rPr lang="en-IT" sz="1000" dirty="0"/>
              <a:t>%</a:t>
            </a:r>
          </a:p>
          <a:p>
            <a:r>
              <a:rPr lang="en-IT" sz="1000" b="1" dirty="0"/>
              <a:t>Sharpe Ratio</a:t>
            </a:r>
            <a:r>
              <a:rPr lang="en-IT" sz="1000" dirty="0"/>
              <a:t>: </a:t>
            </a:r>
            <a:r>
              <a:rPr lang="it-IT" sz="1000" dirty="0"/>
              <a:t>0.49	</a:t>
            </a:r>
            <a:r>
              <a:rPr lang="en-IT" sz="1000" b="1" dirty="0"/>
              <a:t>Sortino Ratio</a:t>
            </a:r>
            <a:r>
              <a:rPr lang="en-IT" sz="1000" dirty="0"/>
              <a:t>: </a:t>
            </a:r>
            <a:r>
              <a:rPr lang="it-IT" sz="1000" dirty="0"/>
              <a:t>0.78</a:t>
            </a:r>
            <a:endParaRPr lang="en-IT" sz="1000" dirty="0"/>
          </a:p>
          <a:p>
            <a:endParaRPr lang="en-IT" sz="10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445A957-5E98-5B4E-69DA-8BBE21C14FFE}"/>
              </a:ext>
            </a:extLst>
          </p:cNvPr>
          <p:cNvCxnSpPr/>
          <p:nvPr/>
        </p:nvCxnSpPr>
        <p:spPr>
          <a:xfrm flipV="1">
            <a:off x="6308436" y="1768088"/>
            <a:ext cx="2239004" cy="2930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604F8F-505B-190A-B397-0059C3603A43}"/>
              </a:ext>
            </a:extLst>
          </p:cNvPr>
          <p:cNvCxnSpPr/>
          <p:nvPr/>
        </p:nvCxnSpPr>
        <p:spPr>
          <a:xfrm flipV="1">
            <a:off x="7592291" y="4344390"/>
            <a:ext cx="868218" cy="1202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451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EE97E-23BA-D07E-F460-514579191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 on  OHLC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3EA1F-3800-F508-ECA8-66F18A579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8051-5363-43F7-9F4C-A16947F6234B}" type="datetime1">
              <a:rPr lang="it-IT" smtClean="0"/>
              <a:t>21/06/25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CE5886-02EC-B500-CA3D-AA8B20DDF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A93BBB-51A2-EFCA-E662-D967D9254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7</a:t>
            </a:fld>
            <a:endParaRPr lang="it-IT"/>
          </a:p>
        </p:txBody>
      </p:sp>
      <p:pic>
        <p:nvPicPr>
          <p:cNvPr id="11" name="Picture 10" descr="A diagram of a mathematical problem&#10;&#10;AI-generated content may be incorrect.">
            <a:extLst>
              <a:ext uri="{FF2B5EF4-FFF2-40B4-BE49-F238E27FC236}">
                <a16:creationId xmlns:a16="http://schemas.microsoft.com/office/drawing/2014/main" id="{3F8F0591-1488-1FF1-6636-2EE3252BF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4158"/>
            <a:ext cx="8387110" cy="2551501"/>
          </a:xfrm>
          <a:prstGeom prst="rect">
            <a:avLst/>
          </a:prstGeom>
        </p:spPr>
      </p:pic>
      <p:pic>
        <p:nvPicPr>
          <p:cNvPr id="13" name="Graphic 12" descr="Brainstorm with solid fill">
            <a:extLst>
              <a:ext uri="{FF2B5EF4-FFF2-40B4-BE49-F238E27FC236}">
                <a16:creationId xmlns:a16="http://schemas.microsoft.com/office/drawing/2014/main" id="{5E6EFEB0-F2EE-2B82-57E3-E884D1C8E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963" y="1232693"/>
            <a:ext cx="597046" cy="5970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F79EF8-97F2-DF9E-3A46-67ED1A242C65}"/>
              </a:ext>
            </a:extLst>
          </p:cNvPr>
          <p:cNvSpPr txBox="1"/>
          <p:nvPr/>
        </p:nvSpPr>
        <p:spPr>
          <a:xfrm>
            <a:off x="932009" y="1335541"/>
            <a:ext cx="90348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Enable mutual influence among OHLC variables via dynamic multivariate model: </a:t>
            </a:r>
            <a:r>
              <a:rPr lang="en-US" b="1" dirty="0"/>
              <a:t>VAR</a:t>
            </a:r>
          </a:p>
          <a:p>
            <a:endParaRPr lang="en-US" dirty="0"/>
          </a:p>
        </p:txBody>
      </p:sp>
      <p:pic>
        <p:nvPicPr>
          <p:cNvPr id="16" name="Picture 15" descr="A white sheet of paper with black text&#10;&#10;AI-generated content may be incorrect.">
            <a:extLst>
              <a:ext uri="{FF2B5EF4-FFF2-40B4-BE49-F238E27FC236}">
                <a16:creationId xmlns:a16="http://schemas.microsoft.com/office/drawing/2014/main" id="{374B64DB-57E9-8F6D-23FB-AE61694C05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45" t="17143" r="34235" b="69089"/>
          <a:stretch>
            <a:fillRect/>
          </a:stretch>
        </p:blipFill>
        <p:spPr>
          <a:xfrm>
            <a:off x="1540876" y="3050462"/>
            <a:ext cx="2354771" cy="13481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E8B4337-DFF1-0F18-7E32-F49AA9DFA660}"/>
              </a:ext>
            </a:extLst>
          </p:cNvPr>
          <p:cNvSpPr txBox="1"/>
          <p:nvPr/>
        </p:nvSpPr>
        <p:spPr>
          <a:xfrm>
            <a:off x="294201" y="2718298"/>
            <a:ext cx="3899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Transformation to ensure  constraints satisfaction</a:t>
            </a:r>
          </a:p>
        </p:txBody>
      </p:sp>
      <p:pic>
        <p:nvPicPr>
          <p:cNvPr id="36" name="Picture 35" descr="A graph of different types of stock prices&#10;&#10;AI-generated content may be incorrect.">
            <a:extLst>
              <a:ext uri="{FF2B5EF4-FFF2-40B4-BE49-F238E27FC236}">
                <a16:creationId xmlns:a16="http://schemas.microsoft.com/office/drawing/2014/main" id="{D82660D2-209E-D724-00B0-B4F659CE3E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281" y="1891400"/>
            <a:ext cx="2840259" cy="17844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6" name="Graphic 45" descr="Diamond Suit with solid fill">
            <a:extLst>
              <a:ext uri="{FF2B5EF4-FFF2-40B4-BE49-F238E27FC236}">
                <a16:creationId xmlns:a16="http://schemas.microsoft.com/office/drawing/2014/main" id="{467628FC-A7DF-4C27-10A4-9A1D3E89FA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4614" y="2877797"/>
            <a:ext cx="204222" cy="204222"/>
          </a:xfrm>
          <a:prstGeom prst="rect">
            <a:avLst/>
          </a:prstGeom>
        </p:spPr>
      </p:pic>
      <p:pic>
        <p:nvPicPr>
          <p:cNvPr id="55" name="Graphic 54" descr="Coins with solid fill">
            <a:extLst>
              <a:ext uri="{FF2B5EF4-FFF2-40B4-BE49-F238E27FC236}">
                <a16:creationId xmlns:a16="http://schemas.microsoft.com/office/drawing/2014/main" id="{6C35610D-0A60-7CA2-9692-55D3BA782D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3105" y="4871115"/>
            <a:ext cx="637808" cy="637808"/>
          </a:xfrm>
          <a:prstGeom prst="rect">
            <a:avLst/>
          </a:prstGeom>
        </p:spPr>
      </p:pic>
      <p:pic>
        <p:nvPicPr>
          <p:cNvPr id="57" name="Picture 56" descr="A black and white rectangular sign with black text&#10;&#10;AI-generated content may be incorrect.">
            <a:extLst>
              <a:ext uri="{FF2B5EF4-FFF2-40B4-BE49-F238E27FC236}">
                <a16:creationId xmlns:a16="http://schemas.microsoft.com/office/drawing/2014/main" id="{7ACC8006-130A-80B7-5DEF-6A3451C09B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125" y="5685315"/>
            <a:ext cx="3801949" cy="720066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A3569BE0-57EA-B3F2-A931-3F89E411A796}"/>
              </a:ext>
            </a:extLst>
          </p:cNvPr>
          <p:cNvSpPr txBox="1"/>
          <p:nvPr/>
        </p:nvSpPr>
        <p:spPr>
          <a:xfrm>
            <a:off x="1417196" y="4845691"/>
            <a:ext cx="3380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result on intraday  with fixed threshold strategy</a:t>
            </a:r>
          </a:p>
        </p:txBody>
      </p:sp>
      <p:pic>
        <p:nvPicPr>
          <p:cNvPr id="59" name="Picture 58" descr="A graph of blue and orange lines&#10;&#10;AI-generated content may be incorrect.">
            <a:extLst>
              <a:ext uri="{FF2B5EF4-FFF2-40B4-BE49-F238E27FC236}">
                <a16:creationId xmlns:a16="http://schemas.microsoft.com/office/drawing/2014/main" id="{BFB18830-3E93-05BD-C496-918472AE29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843" y="3956698"/>
            <a:ext cx="5200741" cy="272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47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BE3BE-D348-68C1-136B-418185DED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GARCH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60EAA9-9417-9FAF-E3B8-352FD8171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8051-5363-43F7-9F4C-A16947F6234B}" type="datetime1">
              <a:rPr lang="it-IT" smtClean="0"/>
              <a:t>21/06/25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62446B-2D4B-0598-99A3-6FBB77761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C76141-557E-ACC3-A336-AEE25A6C2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8</a:t>
            </a:fld>
            <a:endParaRPr lang="it-IT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0295961-7713-DD4C-5EBD-2FA1D4021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Ilustration</a:t>
            </a:r>
            <a:endParaRPr lang="en-US" dirty="0"/>
          </a:p>
          <a:p>
            <a:r>
              <a:rPr lang="en-US" dirty="0"/>
              <a:t>New modeling paradigm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12AC4C-3838-67B6-A7D1-F6D14F639C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7D3541-1757-3725-1ECF-A7BAB706E4DB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89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D5A02-10AD-CBB6-25EB-817A32325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trading strategy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0F516A-480E-0767-9D85-5736F5C9D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8051-5363-43F7-9F4C-A16947F6234B}" type="datetime1">
              <a:rPr lang="it-IT" smtClean="0"/>
              <a:t>21/06/25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D79B10-E84B-A154-61E0-AB7BE5A06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55ED4-40D1-0092-A23A-84DCD1012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9</a:t>
            </a:fld>
            <a:endParaRPr lang="it-IT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31FBD6-CACE-64A4-CFDE-E0DC2E77AC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New trading strategy</a:t>
            </a:r>
          </a:p>
          <a:p>
            <a:r>
              <a:rPr lang="en-US" dirty="0"/>
              <a:t>Performance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DD6CF2-E9F4-6D10-D4E1-F23262F8E3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B014C9E-49EB-33B2-8D52-DBF1DB49795A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323775"/>
      </p:ext>
    </p:extLst>
  </p:cSld>
  <p:clrMapOvr>
    <a:masterClrMapping/>
  </p:clrMapOvr>
</p:sld>
</file>

<file path=ppt/theme/theme1.xml><?xml version="1.0" encoding="utf-8"?>
<a:theme xmlns:a="http://schemas.openxmlformats.org/drawingml/2006/main" name="Interni">
  <a:themeElements>
    <a:clrScheme name="Polimi ppt blu102c53">
      <a:dk1>
        <a:srgbClr val="000000"/>
      </a:dk1>
      <a:lt1>
        <a:srgbClr val="FFFFFF"/>
      </a:lt1>
      <a:dk2>
        <a:srgbClr val="102C53"/>
      </a:dk2>
      <a:lt2>
        <a:srgbClr val="FFFFFF"/>
      </a:lt2>
      <a:accent1>
        <a:srgbClr val="102C53"/>
      </a:accent1>
      <a:accent2>
        <a:srgbClr val="596C87"/>
      </a:accent2>
      <a:accent3>
        <a:srgbClr val="8795A8"/>
      </a:accent3>
      <a:accent4>
        <a:srgbClr val="B7BFCA"/>
      </a:accent4>
      <a:accent5>
        <a:srgbClr val="D0D5DD"/>
      </a:accent5>
      <a:accent6>
        <a:srgbClr val="F3F3F6"/>
      </a:accent6>
      <a:hlink>
        <a:srgbClr val="0000FF"/>
      </a:hlink>
      <a:folHlink>
        <a:srgbClr val="28C8F0"/>
      </a:folHlink>
    </a:clrScheme>
    <a:fontScheme name="caratteri tema manrope">
      <a:majorFont>
        <a:latin typeface="Manrope"/>
        <a:ea typeface=""/>
        <a:cs typeface=""/>
      </a:majorFont>
      <a:minorFont>
        <a:latin typeface="Manro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nrope_2024_regular" id="{AF503DD6-45CC-4FD9-A316-7E3073ACAABC}" vid="{376A186E-ACA5-4725-B103-CB5852E20BBA}"/>
    </a:ext>
  </a:extLst>
</a:theme>
</file>

<file path=ppt/theme/theme2.xml><?xml version="1.0" encoding="utf-8"?>
<a:theme xmlns:a="http://schemas.openxmlformats.org/drawingml/2006/main" name="Cover">
  <a:themeElements>
    <a:clrScheme name="Polimi ppt blu102c53">
      <a:dk1>
        <a:srgbClr val="000000"/>
      </a:dk1>
      <a:lt1>
        <a:srgbClr val="FFFFFF"/>
      </a:lt1>
      <a:dk2>
        <a:srgbClr val="102C53"/>
      </a:dk2>
      <a:lt2>
        <a:srgbClr val="FFFFFF"/>
      </a:lt2>
      <a:accent1>
        <a:srgbClr val="102C53"/>
      </a:accent1>
      <a:accent2>
        <a:srgbClr val="596C87"/>
      </a:accent2>
      <a:accent3>
        <a:srgbClr val="8795A8"/>
      </a:accent3>
      <a:accent4>
        <a:srgbClr val="B7BFCA"/>
      </a:accent4>
      <a:accent5>
        <a:srgbClr val="D0D5DD"/>
      </a:accent5>
      <a:accent6>
        <a:srgbClr val="F3F3F6"/>
      </a:accent6>
      <a:hlink>
        <a:srgbClr val="0000FF"/>
      </a:hlink>
      <a:folHlink>
        <a:srgbClr val="28C8F0"/>
      </a:folHlink>
    </a:clrScheme>
    <a:fontScheme name="caratteri tema manrope">
      <a:majorFont>
        <a:latin typeface="Manrope"/>
        <a:ea typeface=""/>
        <a:cs typeface=""/>
      </a:majorFont>
      <a:minorFont>
        <a:latin typeface="Manro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nrope_2024_regular" id="{AF503DD6-45CC-4FD9-A316-7E3073ACAABC}" vid="{376A186E-ACA5-4725-B103-CB5852E20BB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ppt_manrope_2024_regular</Template>
  <TotalTime>45</TotalTime>
  <Words>1231</Words>
  <Application>Microsoft Macintosh PowerPoint</Application>
  <PresentationFormat>Widescreen</PresentationFormat>
  <Paragraphs>179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Cambria Math</vt:lpstr>
      <vt:lpstr>Calibri</vt:lpstr>
      <vt:lpstr>Manrope</vt:lpstr>
      <vt:lpstr>Wingdings</vt:lpstr>
      <vt:lpstr>Arial</vt:lpstr>
      <vt:lpstr>Interni</vt:lpstr>
      <vt:lpstr>Cover</vt:lpstr>
      <vt:lpstr>Nifty50  forecasting and trading strategies</vt:lpstr>
      <vt:lpstr>Data</vt:lpstr>
      <vt:lpstr>Linear  Model</vt:lpstr>
      <vt:lpstr>Absolute Change Threshold Strategy</vt:lpstr>
      <vt:lpstr>Our choice: Fixed Threshold Sign Strategy</vt:lpstr>
      <vt:lpstr>(Conv-)LSTM</vt:lpstr>
      <vt:lpstr>VAR on  OHLC</vt:lpstr>
      <vt:lpstr>GARCH</vt:lpstr>
      <vt:lpstr>Probabilistic trading strategy</vt:lpstr>
      <vt:lpstr>Conclusion</vt:lpstr>
      <vt:lpstr>References</vt:lpstr>
      <vt:lpstr>Thank you for the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Camilla Ghironi</dc:creator>
  <cp:lastModifiedBy>Giacomo Delera</cp:lastModifiedBy>
  <cp:revision>193</cp:revision>
  <dcterms:created xsi:type="dcterms:W3CDTF">2024-06-28T15:03:44Z</dcterms:created>
  <dcterms:modified xsi:type="dcterms:W3CDTF">2025-06-21T14:16:20Z</dcterms:modified>
</cp:coreProperties>
</file>